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comments/modernComment_134_0.xml" ContentType="application/vnd.ms-powerpoint.comment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comments/modernComment_135_0.xml" ContentType="application/vnd.ms-powerpoint.comment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.xml" ContentType="application/vnd.openxmlformats-officedocument.presentationml.notesSlide+xml"/>
  <Override PartName="/ppt/comments/modernComment_133_0.xml" ContentType="application/vnd.ms-powerpoint.comments+xml"/>
  <Override PartName="/ppt/notesSlides/notesSlide2.xml" ContentType="application/vnd.openxmlformats-officedocument.presentationml.notesSlide+xml"/>
  <Override PartName="/ppt/comments/modernComment_12E_0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39_BA2AC637.xml" ContentType="application/vnd.ms-powerpoint.comments+xml"/>
  <Override PartName="/ppt/notesSlides/notesSlide5.xml" ContentType="application/vnd.openxmlformats-officedocument.presentationml.notesSlide+xml"/>
  <Override PartName="/ppt/comments/modernComment_146_4EA008C.xml" ContentType="application/vnd.ms-powerpoint.comments+xml"/>
  <Override PartName="/ppt/comments/modernComment_13B_726CD0EA.xml" ContentType="application/vnd.ms-powerpoint.comments+xml"/>
  <Override PartName="/ppt/notesSlides/notesSlide6.xml" ContentType="application/vnd.openxmlformats-officedocument.presentationml.notesSlide+xml"/>
  <Override PartName="/ppt/comments/modernComment_13D_D3CDC249.xml" ContentType="application/vnd.ms-powerpoint.comments+xml"/>
  <Override PartName="/ppt/comments/modernComment_13C_2EA05B6B.xml" ContentType="application/vnd.ms-powerpoint.comments+xml"/>
  <Override PartName="/ppt/comments/modernComment_13F_7BA3E340.xml" ContentType="application/vnd.ms-powerpoint.comments+xml"/>
  <Override PartName="/ppt/notesSlides/notesSlide7.xml" ContentType="application/vnd.openxmlformats-officedocument.presentationml.notesSlide+xml"/>
  <Override PartName="/ppt/comments/modernComment_13A_C2D38FFD.xml" ContentType="application/vnd.ms-powerpoint.comments+xml"/>
  <Override PartName="/ppt/comments/modernComment_13E_EE7FBEDE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autoCompressPictures="0">
  <p:sldMasterIdLst>
    <p:sldMasterId id="2147483670" r:id="rId1"/>
    <p:sldMasterId id="2147483737" r:id="rId2"/>
  </p:sldMasterIdLst>
  <p:notesMasterIdLst>
    <p:notesMasterId r:id="rId25"/>
  </p:notesMasterIdLst>
  <p:sldIdLst>
    <p:sldId id="277" r:id="rId3"/>
    <p:sldId id="310" r:id="rId4"/>
    <p:sldId id="308" r:id="rId5"/>
    <p:sldId id="309" r:id="rId6"/>
    <p:sldId id="307" r:id="rId7"/>
    <p:sldId id="302" r:id="rId8"/>
    <p:sldId id="321" r:id="rId9"/>
    <p:sldId id="324" r:id="rId10"/>
    <p:sldId id="325" r:id="rId11"/>
    <p:sldId id="312" r:id="rId12"/>
    <p:sldId id="313" r:id="rId13"/>
    <p:sldId id="326" r:id="rId14"/>
    <p:sldId id="315" r:id="rId15"/>
    <p:sldId id="317" r:id="rId16"/>
    <p:sldId id="322" r:id="rId17"/>
    <p:sldId id="316" r:id="rId18"/>
    <p:sldId id="319" r:id="rId19"/>
    <p:sldId id="323" r:id="rId20"/>
    <p:sldId id="314" r:id="rId21"/>
    <p:sldId id="318" r:id="rId22"/>
    <p:sldId id="311" r:id="rId23"/>
    <p:sldId id="305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Knight's Tour" id="{6EBA0B0B-428B-3848-B126-AD9196FE6A06}">
          <p14:sldIdLst>
            <p14:sldId id="277"/>
            <p14:sldId id="310"/>
            <p14:sldId id="308"/>
            <p14:sldId id="309"/>
            <p14:sldId id="307"/>
            <p14:sldId id="302"/>
            <p14:sldId id="321"/>
            <p14:sldId id="324"/>
            <p14:sldId id="325"/>
            <p14:sldId id="312"/>
            <p14:sldId id="313"/>
            <p14:sldId id="326"/>
            <p14:sldId id="315"/>
            <p14:sldId id="317"/>
            <p14:sldId id="322"/>
            <p14:sldId id="316"/>
            <p14:sldId id="319"/>
            <p14:sldId id="323"/>
            <p14:sldId id="314"/>
            <p14:sldId id="318"/>
            <p14:sldId id="311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1B4D263-478E-1C5E-EF94-E07BBCA02472}" name="Yuexin Ma" initials="" userId="S::ma.yuex@northeastern.edu::bda9b677-4af0-4817-a55e-5627752e6c91" providerId="AD"/>
  <p188:author id="{EBB2A970-4716-1092-D46D-F5D600314F6B}" name="Mengyuan Liu" initials="" userId="S::mengyuan.l@northeastern.edu::ca2be68b-cc4f-49bb-b552-739b17e6e246" providerId="AD"/>
  <p188:author id="{38448379-D9C3-2143-D83D-B71E48E7AACB}" name="Anjali Haryani" initials="" userId="S::haryani.a@northeastern.edu::c3038377-8521-4663-a26e-c9313c555ed6" providerId="AD"/>
  <p188:author id="{7A556683-C709-F28D-9F43-3E9AF7C7CD7D}" name="Payal Chavan" initials="PC" userId="S::chavan.pay@northeastern.edu::adc55749-73c7-4367-bea7-5e87ff6a365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DB00"/>
    <a:srgbClr val="2CBBAB"/>
    <a:srgbClr val="E1192B"/>
    <a:srgbClr val="E11A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04"/>
    <p:restoredTop sz="88586"/>
  </p:normalViewPr>
  <p:slideViewPr>
    <p:cSldViewPr snapToGrid="0">
      <p:cViewPr varScale="1">
        <p:scale>
          <a:sx n="139" d="100"/>
          <a:sy n="139" d="100"/>
        </p:scale>
        <p:origin x="18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comments/modernComment_12E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B0DF97B-A93E-43CB-A906-76493DF3108D}" authorId="{7A556683-C709-F28D-9F43-3E9AF7C7CD7D}" created="2024-08-13T00:36:03.595" startDate="2024-08-13T00:36:03.595" dueDate="2024-08-13T00:36:03.595" assignedTo="{11B4D263-478E-1C5E-EF94-E07BBCA02472}" title="@Yuexin Ma">
    <pc:sldMkLst xmlns:pc="http://schemas.microsoft.com/office/powerpoint/2013/main/command">
      <pc:docMk/>
      <pc:sldMk cId="0" sldId="302"/>
    </pc:sldMkLst>
    <p188:txBody>
      <a:bodyPr/>
      <a:lstStyle/>
      <a:p>
        <a:r>
          <a:rPr lang="en-US"/>
          <a:t>[@Yuexin Ma] 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>
            <p228:event time="2024-08-13T00:36:03.595" id="{3DDD6183-EF5B-4335-98E4-264418C18BC8}">
              <p228:atrbtn authorId="{7A556683-C709-F28D-9F43-3E9AF7C7CD7D}"/>
              <p228:anchr>
                <p228:comment id="{8B0DF97B-A93E-43CB-A906-76493DF3108D}"/>
              </p228:anchr>
              <p228:add/>
            </p228:event>
            <p228:event time="2024-08-13T00:36:03.595" id="{C3AD0A8A-1480-48F9-BB6B-EA198079CAFA}">
              <p228:atrbtn authorId="{7A556683-C709-F28D-9F43-3E9AF7C7CD7D}"/>
              <p228:anchr>
                <p228:comment id="{8B0DF97B-A93E-43CB-A906-76493DF3108D}"/>
              </p228:anchr>
              <p228:asgn authorId="{11B4D263-478E-1C5E-EF94-E07BBCA02472}"/>
            </p228:event>
            <p228:event time="2024-08-13T00:36:03.595" id="{3018C590-9781-4A88-A650-D1AFD54A34FF}">
              <p228:atrbtn authorId="{7A556683-C709-F28D-9F43-3E9AF7C7CD7D}"/>
              <p228:anchr>
                <p228:comment id="{8B0DF97B-A93E-43CB-A906-76493DF3108D}"/>
              </p228:anchr>
              <p228:title val="@Yuexin Ma"/>
            </p228:event>
            <p228:event time="2024-08-13T00:36:03.595" id="{2851904E-582B-4053-9224-0386326D231E}">
              <p228:atrbtn authorId="{7A556683-C709-F28D-9F43-3E9AF7C7CD7D}"/>
              <p228:anchr>
                <p228:comment id="{8B0DF97B-A93E-43CB-A906-76493DF3108D}"/>
              </p228:anchr>
              <p228:date stDt="2024-08-13T00:36:03.595" endDt="2024-08-13T00:36:03.595"/>
            </p228:event>
          </p228:history>
        </p228:taskDetails>
      </p:ext>
    </p188:extLst>
  </p188:cm>
</p188:cmLst>
</file>

<file path=ppt/comments/modernComment_133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039F519-86C8-49D4-B68C-5C569BD93225}" authorId="{7A556683-C709-F28D-9F43-3E9AF7C7CD7D}" created="2024-08-13T00:35:50.954" startDate="2024-08-13T00:35:50.954" dueDate="2024-08-13T00:35:50.954" assignedTo="{EBB2A970-4716-1092-D46D-F5D600314F6B}" title="@Mengyuan Liu">
    <pc:sldMkLst xmlns:pc="http://schemas.microsoft.com/office/powerpoint/2013/main/command">
      <pc:docMk/>
      <pc:sldMk cId="0" sldId="307"/>
    </pc:sldMkLst>
    <p188:txBody>
      <a:bodyPr/>
      <a:lstStyle/>
      <a:p>
        <a:r>
          <a:rPr lang="en-US"/>
          <a:t>[@Mengyuan Liu] 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>
            <p228:event time="2024-08-13T00:35:50.954" id="{76FCC1F1-67BE-4307-9A42-C71D712C95E5}">
              <p228:atrbtn authorId="{7A556683-C709-F28D-9F43-3E9AF7C7CD7D}"/>
              <p228:anchr>
                <p228:comment id="{1039F519-86C8-49D4-B68C-5C569BD93225}"/>
              </p228:anchr>
              <p228:add/>
            </p228:event>
            <p228:event time="2024-08-13T00:35:50.954" id="{BBA1B6C1-BA19-472B-B031-E8D948E3AACB}">
              <p228:atrbtn authorId="{7A556683-C709-F28D-9F43-3E9AF7C7CD7D}"/>
              <p228:anchr>
                <p228:comment id="{1039F519-86C8-49D4-B68C-5C569BD93225}"/>
              </p228:anchr>
              <p228:asgn authorId="{EBB2A970-4716-1092-D46D-F5D600314F6B}"/>
            </p228:event>
            <p228:event time="2024-08-13T00:35:50.954" id="{44C6C91F-ED07-40BD-8687-DAA969C19D6F}">
              <p228:atrbtn authorId="{7A556683-C709-F28D-9F43-3E9AF7C7CD7D}"/>
              <p228:anchr>
                <p228:comment id="{1039F519-86C8-49D4-B68C-5C569BD93225}"/>
              </p228:anchr>
              <p228:title val="@Mengyuan Liu"/>
            </p228:event>
            <p228:event time="2024-08-13T00:35:50.954" id="{4518ED69-CEB9-4618-BC0F-F1154D0B68B4}">
              <p228:atrbtn authorId="{7A556683-C709-F28D-9F43-3E9AF7C7CD7D}"/>
              <p228:anchr>
                <p228:comment id="{1039F519-86C8-49D4-B68C-5C569BD93225}"/>
              </p228:anchr>
              <p228:date stDt="2024-08-13T00:35:50.954" endDt="2024-08-13T00:35:50.954"/>
            </p228:event>
          </p228:history>
        </p228:taskDetails>
      </p:ext>
    </p188:extLst>
  </p188:cm>
</p188:cmLst>
</file>

<file path=ppt/comments/modernComment_134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2A18DB6-7AF5-4134-ADD1-3487E25FA476}" authorId="{7A556683-C709-F28D-9F43-3E9AF7C7CD7D}" created="2024-08-13T00:35:22.203" startDate="2024-08-13T00:35:22.203" dueDate="2024-08-13T00:35:22.203" assignedTo="{EBB2A970-4716-1092-D46D-F5D600314F6B}" title="@Mengyuan Liu">
    <pc:sldMkLst xmlns:pc="http://schemas.microsoft.com/office/powerpoint/2013/main/command">
      <pc:docMk/>
      <pc:sldMk cId="0" sldId="308"/>
    </pc:sldMkLst>
    <p188:txBody>
      <a:bodyPr/>
      <a:lstStyle/>
      <a:p>
        <a:r>
          <a:rPr lang="en-US"/>
          <a:t>[@Mengyuan Liu] 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>
            <p228:event time="2024-08-13T00:35:22.203" id="{01DE7810-6030-4CBA-A1AE-8EFBA702372E}">
              <p228:atrbtn authorId="{7A556683-C709-F28D-9F43-3E9AF7C7CD7D}"/>
              <p228:anchr>
                <p228:comment id="{52A18DB6-7AF5-4134-ADD1-3487E25FA476}"/>
              </p228:anchr>
              <p228:add/>
            </p228:event>
            <p228:event time="2024-08-13T00:35:22.203" id="{8D10CF2A-6C5D-466C-B0B9-8384F13C2507}">
              <p228:atrbtn authorId="{7A556683-C709-F28D-9F43-3E9AF7C7CD7D}"/>
              <p228:anchr>
                <p228:comment id="{52A18DB6-7AF5-4134-ADD1-3487E25FA476}"/>
              </p228:anchr>
              <p228:asgn authorId="{EBB2A970-4716-1092-D46D-F5D600314F6B}"/>
            </p228:event>
            <p228:event time="2024-08-13T00:35:22.203" id="{4EC81766-8E5C-4E48-B733-DA43AB5C1708}">
              <p228:atrbtn authorId="{7A556683-C709-F28D-9F43-3E9AF7C7CD7D}"/>
              <p228:anchr>
                <p228:comment id="{52A18DB6-7AF5-4134-ADD1-3487E25FA476}"/>
              </p228:anchr>
              <p228:title val="@Mengyuan Liu"/>
            </p228:event>
            <p228:event time="2024-08-13T00:35:22.203" id="{0BBE1816-0244-4B77-9A6E-41A9C228516C}">
              <p228:atrbtn authorId="{7A556683-C709-F28D-9F43-3E9AF7C7CD7D}"/>
              <p228:anchr>
                <p228:comment id="{52A18DB6-7AF5-4134-ADD1-3487E25FA476}"/>
              </p228:anchr>
              <p228:date stDt="2024-08-13T00:35:22.203" endDt="2024-08-13T00:35:22.203"/>
            </p228:event>
          </p228:history>
        </p228:taskDetails>
      </p:ext>
    </p188:extLst>
  </p188:cm>
</p188:cmLst>
</file>

<file path=ppt/comments/modernComment_135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1E7F76C-C8E9-4BE4-926E-A53BB35DDE39}" authorId="{7A556683-C709-F28D-9F43-3E9AF7C7CD7D}" created="2024-08-13T00:35:37.969" startDate="2024-08-13T00:35:37.969" dueDate="2024-08-13T00:35:37.969" assignedTo="{EBB2A970-4716-1092-D46D-F5D600314F6B}" title="@Mengyuan Liu">
    <pc:sldMkLst xmlns:pc="http://schemas.microsoft.com/office/powerpoint/2013/main/command">
      <pc:docMk/>
      <pc:sldMk cId="0" sldId="309"/>
    </pc:sldMkLst>
    <p188:txBody>
      <a:bodyPr/>
      <a:lstStyle/>
      <a:p>
        <a:r>
          <a:rPr lang="en-US"/>
          <a:t>[@Mengyuan Liu] 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>
            <p228:event time="2024-08-13T00:35:37.969" id="{918D6FDC-74E3-4059-BA49-120C042CAE93}">
              <p228:atrbtn authorId="{7A556683-C709-F28D-9F43-3E9AF7C7CD7D}"/>
              <p228:anchr>
                <p228:comment id="{E1E7F76C-C8E9-4BE4-926E-A53BB35DDE39}"/>
              </p228:anchr>
              <p228:add/>
            </p228:event>
            <p228:event time="2024-08-13T00:35:37.969" id="{C9485A2D-D0B9-4565-8A08-4A5F55CFE694}">
              <p228:atrbtn authorId="{7A556683-C709-F28D-9F43-3E9AF7C7CD7D}"/>
              <p228:anchr>
                <p228:comment id="{E1E7F76C-C8E9-4BE4-926E-A53BB35DDE39}"/>
              </p228:anchr>
              <p228:asgn authorId="{EBB2A970-4716-1092-D46D-F5D600314F6B}"/>
            </p228:event>
            <p228:event time="2024-08-13T00:35:37.969" id="{0EE5CDEF-CB04-4490-801B-62EE98D4D13B}">
              <p228:atrbtn authorId="{7A556683-C709-F28D-9F43-3E9AF7C7CD7D}"/>
              <p228:anchr>
                <p228:comment id="{E1E7F76C-C8E9-4BE4-926E-A53BB35DDE39}"/>
              </p228:anchr>
              <p228:title val="@Mengyuan Liu"/>
            </p228:event>
            <p228:event time="2024-08-13T00:35:37.969" id="{03B306DB-C920-4766-B320-E8EC2BD6BE0E}">
              <p228:atrbtn authorId="{7A556683-C709-F28D-9F43-3E9AF7C7CD7D}"/>
              <p228:anchr>
                <p228:comment id="{E1E7F76C-C8E9-4BE4-926E-A53BB35DDE39}"/>
              </p228:anchr>
              <p228:date stDt="2024-08-13T00:35:37.969" endDt="2024-08-13T00:35:37.969"/>
            </p228:event>
          </p228:history>
        </p228:taskDetails>
      </p:ext>
    </p188:extLst>
  </p188:cm>
</p188:cmLst>
</file>

<file path=ppt/comments/modernComment_139_BA2AC63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FE20F1C-8771-4D75-B6DA-09F4E10B583B}" authorId="{7A556683-C709-F28D-9F43-3E9AF7C7CD7D}" status="resolved" created="2024-08-13T00:36:57.613" startDate="2024-08-13T00:36:57.613" dueDate="2024-08-13T00:36:57.613" assignedTo="{11B4D263-478E-1C5E-EF94-E07BBCA02472}" complete="100000" title="@Yuexin Ma">
    <pc:sldMkLst xmlns:pc="http://schemas.microsoft.com/office/powerpoint/2013/main/command">
      <pc:docMk/>
      <pc:sldMk cId="3123365431" sldId="313"/>
    </pc:sldMkLst>
    <p188:txBody>
      <a:bodyPr/>
      <a:lstStyle/>
      <a:p>
        <a:r>
          <a:rPr lang="en-US"/>
          <a:t>[@Yuexin Ma] 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>
            <p228:event time="2024-08-13T00:36:57.613" id="{42C1C027-637C-4DE6-9D1B-1A2F2AECAC81}">
              <p228:atrbtn authorId="{7A556683-C709-F28D-9F43-3E9AF7C7CD7D}"/>
              <p228:anchr>
                <p228:comment id="{AFE20F1C-8771-4D75-B6DA-09F4E10B583B}"/>
              </p228:anchr>
              <p228:add/>
            </p228:event>
            <p228:event time="2024-08-13T00:36:57.613" id="{BF1D2EB1-94D8-4253-8682-E67567BD9C59}">
              <p228:atrbtn authorId="{7A556683-C709-F28D-9F43-3E9AF7C7CD7D}"/>
              <p228:anchr>
                <p228:comment id="{AFE20F1C-8771-4D75-B6DA-09F4E10B583B}"/>
              </p228:anchr>
              <p228:asgn authorId="{11B4D263-478E-1C5E-EF94-E07BBCA02472}"/>
            </p228:event>
            <p228:event time="2024-08-13T00:36:57.613" id="{235F3B15-9755-4812-BE61-9E5B864043F3}">
              <p228:atrbtn authorId="{7A556683-C709-F28D-9F43-3E9AF7C7CD7D}"/>
              <p228:anchr>
                <p228:comment id="{AFE20F1C-8771-4D75-B6DA-09F4E10B583B}"/>
              </p228:anchr>
              <p228:title val="@Yuexin Ma"/>
            </p228:event>
            <p228:event time="2024-08-13T00:36:57.613" id="{5589BDA0-5FD3-4B29-BE37-E8D146CE548C}">
              <p228:atrbtn authorId="{7A556683-C709-F28D-9F43-3E9AF7C7CD7D}"/>
              <p228:anchr>
                <p228:comment id="{AFE20F1C-8771-4D75-B6DA-09F4E10B583B}"/>
              </p228:anchr>
              <p228:date stDt="2024-08-13T00:36:57.613" endDt="2024-08-13T00:36:57.613"/>
            </p228:event>
            <p228:event time="2024-08-15T05:51:39.357" id="{670954CD-84E4-DF43-A1FE-D2DC45AFF847}">
              <p228:atrbtn authorId="{7A556683-C709-F28D-9F43-3E9AF7C7CD7D}"/>
              <p228:anchr>
                <p228:comment id="{00000000-0000-0000-0000-000000000000}"/>
              </p228:anchr>
              <p228:pcntCmplt val="100000"/>
            </p228:event>
          </p228:history>
        </p228:taskDetails>
      </p:ext>
    </p188:extLst>
  </p188:cm>
</p188:cmLst>
</file>

<file path=ppt/comments/modernComment_13A_C2D38FF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50FA473-80BD-469A-BE80-173DE95F8695}" authorId="{7A556683-C709-F28D-9F43-3E9AF7C7CD7D}" created="2024-08-13T00:38:22.569" startDate="2024-08-13T00:38:22.569" dueDate="2024-08-13T00:38:22.569" assignedTo="{38448379-D9C3-2143-D83D-B71E48E7AACB}" title="@Anjali Haryani">
    <pc:sldMkLst xmlns:pc="http://schemas.microsoft.com/office/powerpoint/2013/main/command">
      <pc:docMk/>
      <pc:sldMk cId="3268644861" sldId="314"/>
    </pc:sldMkLst>
    <p188:txBody>
      <a:bodyPr/>
      <a:lstStyle/>
      <a:p>
        <a:r>
          <a:rPr lang="en-US"/>
          <a:t>[@Anjali Haryani] 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>
            <p228:event time="2024-08-13T00:38:22.569" id="{D31B365A-F61E-418E-B0A5-F0F07C6242AE}">
              <p228:atrbtn authorId="{7A556683-C709-F28D-9F43-3E9AF7C7CD7D}"/>
              <p228:anchr>
                <p228:comment id="{C50FA473-80BD-469A-BE80-173DE95F8695}"/>
              </p228:anchr>
              <p228:add/>
            </p228:event>
            <p228:event time="2024-08-13T00:38:22.569" id="{88136AC4-7075-461B-9AC9-D697F24D3507}">
              <p228:atrbtn authorId="{7A556683-C709-F28D-9F43-3E9AF7C7CD7D}"/>
              <p228:anchr>
                <p228:comment id="{C50FA473-80BD-469A-BE80-173DE95F8695}"/>
              </p228:anchr>
              <p228:asgn authorId="{38448379-D9C3-2143-D83D-B71E48E7AACB}"/>
            </p228:event>
            <p228:event time="2024-08-13T00:38:22.569" id="{413D9AA9-EB5B-470A-B177-99B904ABA1C2}">
              <p228:atrbtn authorId="{7A556683-C709-F28D-9F43-3E9AF7C7CD7D}"/>
              <p228:anchr>
                <p228:comment id="{C50FA473-80BD-469A-BE80-173DE95F8695}"/>
              </p228:anchr>
              <p228:title val="@Anjali Haryani"/>
            </p228:event>
            <p228:event time="2024-08-13T00:38:22.569" id="{9F5482C1-BA23-43FC-A00B-0E61AB394F16}">
              <p228:atrbtn authorId="{7A556683-C709-F28D-9F43-3E9AF7C7CD7D}"/>
              <p228:anchr>
                <p228:comment id="{C50FA473-80BD-469A-BE80-173DE95F8695}"/>
              </p228:anchr>
              <p228:date stDt="2024-08-13T00:38:22.569" endDt="2024-08-13T00:38:22.569"/>
            </p228:event>
          </p228:history>
        </p228:taskDetails>
      </p:ext>
    </p188:extLst>
  </p188:cm>
</p188:cmLst>
</file>

<file path=ppt/comments/modernComment_13B_726CD0E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37EF68F-3137-4CF6-8CA2-FD8E708819CC}" authorId="{7A556683-C709-F28D-9F43-3E9AF7C7CD7D}" status="resolved" created="2024-08-13T00:37:26.942" startDate="2024-08-13T00:37:26.942" dueDate="2024-08-13T00:37:26.942" assignedTo="{7A556683-C709-F28D-9F43-3E9AF7C7CD7D}" complete="100000" title="@Payal Chavan">
    <pc:sldMkLst xmlns:pc="http://schemas.microsoft.com/office/powerpoint/2013/main/command">
      <pc:docMk/>
      <pc:sldMk cId="1919733994" sldId="315"/>
    </pc:sldMkLst>
    <p188:txBody>
      <a:bodyPr/>
      <a:lstStyle/>
      <a:p>
        <a:r>
          <a:rPr lang="en-US"/>
          <a:t>[@Payal Chavan] 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>
            <p228:event time="2024-08-13T00:37:26.942" id="{01432295-BAEE-4303-ACFA-8F622DAB5B10}">
              <p228:atrbtn authorId="{7A556683-C709-F28D-9F43-3E9AF7C7CD7D}"/>
              <p228:anchr>
                <p228:comment id="{237EF68F-3137-4CF6-8CA2-FD8E708819CC}"/>
              </p228:anchr>
              <p228:add/>
            </p228:event>
            <p228:event time="2024-08-13T00:37:26.942" id="{9CA9B6E2-6A21-4003-A1CB-34E56026DFF5}">
              <p228:atrbtn authorId="{7A556683-C709-F28D-9F43-3E9AF7C7CD7D}"/>
              <p228:anchr>
                <p228:comment id="{237EF68F-3137-4CF6-8CA2-FD8E708819CC}"/>
              </p228:anchr>
              <p228:asgn authorId="{7A556683-C709-F28D-9F43-3E9AF7C7CD7D}"/>
            </p228:event>
            <p228:event time="2024-08-13T00:37:26.942" id="{F574BA38-81D9-49F3-AB34-8F3AF4E6E847}">
              <p228:atrbtn authorId="{7A556683-C709-F28D-9F43-3E9AF7C7CD7D}"/>
              <p228:anchr>
                <p228:comment id="{237EF68F-3137-4CF6-8CA2-FD8E708819CC}"/>
              </p228:anchr>
              <p228:title val="@Payal Chavan"/>
            </p228:event>
            <p228:event time="2024-08-13T00:37:26.942" id="{5EC5BA0C-55C8-4DEE-A241-91A30AE212AE}">
              <p228:atrbtn authorId="{7A556683-C709-F28D-9F43-3E9AF7C7CD7D}"/>
              <p228:anchr>
                <p228:comment id="{237EF68F-3137-4CF6-8CA2-FD8E708819CC}"/>
              </p228:anchr>
              <p228:date stDt="2024-08-13T00:37:26.942" endDt="2024-08-13T00:37:26.942"/>
            </p228:event>
            <p228:event time="2024-08-15T05:51:52.397" id="{5B77922C-AB8F-CB44-BA80-053AA179A534}">
              <p228:atrbtn authorId="{7A556683-C709-F28D-9F43-3E9AF7C7CD7D}"/>
              <p228:anchr>
                <p228:comment id="{00000000-0000-0000-0000-000000000000}"/>
              </p228:anchr>
              <p228:pcntCmplt val="100000"/>
            </p228:event>
          </p228:history>
        </p228:taskDetails>
      </p:ext>
    </p188:extLst>
  </p188:cm>
</p188:cmLst>
</file>

<file path=ppt/comments/modernComment_13C_2EA05B6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B3A4873-1195-453C-A451-8C19D8934656}" authorId="{7A556683-C709-F28D-9F43-3E9AF7C7CD7D}" status="resolved" created="2024-08-13T00:38:12.522" startDate="2024-08-13T00:38:12.522" dueDate="2024-08-13T00:38:12.522" assignedTo="{38448379-D9C3-2143-D83D-B71E48E7AACB}" complete="100000" title="@Anjali Haryani">
    <pc:sldMkLst xmlns:pc="http://schemas.microsoft.com/office/powerpoint/2013/main/command">
      <pc:docMk/>
      <pc:sldMk cId="782261099" sldId="316"/>
    </pc:sldMkLst>
    <p188:txBody>
      <a:bodyPr/>
      <a:lstStyle/>
      <a:p>
        <a:r>
          <a:rPr lang="en-US"/>
          <a:t>[@Anjali Haryani] 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>
            <p228:event time="2024-08-13T00:38:12.522" id="{21EEB73D-EB3C-45B4-8F24-5A60E1FC293D}">
              <p228:atrbtn authorId="{7A556683-C709-F28D-9F43-3E9AF7C7CD7D}"/>
              <p228:anchr>
                <p228:comment id="{AB3A4873-1195-453C-A451-8C19D8934656}"/>
              </p228:anchr>
              <p228:add/>
            </p228:event>
            <p228:event time="2024-08-13T00:38:12.522" id="{72135024-694E-47F9-943B-CAFCC18992D4}">
              <p228:atrbtn authorId="{7A556683-C709-F28D-9F43-3E9AF7C7CD7D}"/>
              <p228:anchr>
                <p228:comment id="{AB3A4873-1195-453C-A451-8C19D8934656}"/>
              </p228:anchr>
              <p228:asgn authorId="{38448379-D9C3-2143-D83D-B71E48E7AACB}"/>
            </p228:event>
            <p228:event time="2024-08-13T00:38:12.522" id="{09FB6155-AC5C-460B-AC4C-64DA77F67691}">
              <p228:atrbtn authorId="{7A556683-C709-F28D-9F43-3E9AF7C7CD7D}"/>
              <p228:anchr>
                <p228:comment id="{AB3A4873-1195-453C-A451-8C19D8934656}"/>
              </p228:anchr>
              <p228:title val="@Anjali Haryani"/>
            </p228:event>
            <p228:event time="2024-08-13T00:38:12.522" id="{A00F6D77-B61F-4DBA-9D1E-D14C343C9514}">
              <p228:atrbtn authorId="{7A556683-C709-F28D-9F43-3E9AF7C7CD7D}"/>
              <p228:anchr>
                <p228:comment id="{AB3A4873-1195-453C-A451-8C19D8934656}"/>
              </p228:anchr>
              <p228:date stDt="2024-08-13T00:38:12.522" endDt="2024-08-13T00:38:12.522"/>
            </p228:event>
            <p228:event time="2024-08-15T05:52:04.972" id="{414E458C-A81B-004C-A4CA-66BA8700D5D2}">
              <p228:atrbtn authorId="{7A556683-C709-F28D-9F43-3E9AF7C7CD7D}"/>
              <p228:anchr>
                <p228:comment id="{00000000-0000-0000-0000-000000000000}"/>
              </p228:anchr>
              <p228:pcntCmplt val="100000"/>
            </p228:event>
          </p228:history>
        </p228:taskDetails>
      </p:ext>
    </p188:extLst>
  </p188:cm>
</p188:cmLst>
</file>

<file path=ppt/comments/modernComment_13D_D3CDC24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D543E00-4D8A-403B-A6F5-46218B04C1A7}" authorId="{7A556683-C709-F28D-9F43-3E9AF7C7CD7D}" status="resolved" created="2024-08-13T00:37:52.490" startDate="2024-08-13T00:37:52.490" dueDate="2024-08-13T00:37:52.490" assignedTo="{7A556683-C709-F28D-9F43-3E9AF7C7CD7D}" complete="100000" title="@Payal Chavan">
    <pc:sldMkLst xmlns:pc="http://schemas.microsoft.com/office/powerpoint/2013/main/command">
      <pc:docMk/>
      <pc:sldMk cId="3553477193" sldId="317"/>
    </pc:sldMkLst>
    <p188:txBody>
      <a:bodyPr/>
      <a:lstStyle/>
      <a:p>
        <a:r>
          <a:rPr lang="en-US"/>
          <a:t>[@Payal Chavan] 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>
            <p228:event time="2024-08-13T00:37:52.490" id="{519049BF-12EE-464D-AD96-ACC769AFBDEA}">
              <p228:atrbtn authorId="{7A556683-C709-F28D-9F43-3E9AF7C7CD7D}"/>
              <p228:anchr>
                <p228:comment id="{FD543E00-4D8A-403B-A6F5-46218B04C1A7}"/>
              </p228:anchr>
              <p228:add/>
            </p228:event>
            <p228:event time="2024-08-13T00:37:52.490" id="{D25A109D-AA53-4971-9625-8DDC48E91CD4}">
              <p228:atrbtn authorId="{7A556683-C709-F28D-9F43-3E9AF7C7CD7D}"/>
              <p228:anchr>
                <p228:comment id="{FD543E00-4D8A-403B-A6F5-46218B04C1A7}"/>
              </p228:anchr>
              <p228:asgn authorId="{7A556683-C709-F28D-9F43-3E9AF7C7CD7D}"/>
            </p228:event>
            <p228:event time="2024-08-13T00:37:52.490" id="{E739FD24-111A-43DD-8B82-BBD08F8D5506}">
              <p228:atrbtn authorId="{7A556683-C709-F28D-9F43-3E9AF7C7CD7D}"/>
              <p228:anchr>
                <p228:comment id="{FD543E00-4D8A-403B-A6F5-46218B04C1A7}"/>
              </p228:anchr>
              <p228:title val="@Payal Chavan"/>
            </p228:event>
            <p228:event time="2024-08-13T00:37:52.490" id="{CE06A950-912C-432B-948E-E14C23BB0C3B}">
              <p228:atrbtn authorId="{7A556683-C709-F28D-9F43-3E9AF7C7CD7D}"/>
              <p228:anchr>
                <p228:comment id="{FD543E00-4D8A-403B-A6F5-46218B04C1A7}"/>
              </p228:anchr>
              <p228:date stDt="2024-08-13T00:37:52.490" endDt="2024-08-13T00:37:52.490"/>
            </p228:event>
            <p228:event time="2024-08-15T05:51:58.090" id="{8E546970-9EC3-1D4F-85A5-52D8A727A6AB}">
              <p228:atrbtn authorId="{7A556683-C709-F28D-9F43-3E9AF7C7CD7D}"/>
              <p228:anchr>
                <p228:comment id="{00000000-0000-0000-0000-000000000000}"/>
              </p228:anchr>
              <p228:pcntCmplt val="100000"/>
            </p228:event>
          </p228:history>
        </p228:taskDetails>
      </p:ext>
    </p188:extLst>
  </p188:cm>
</p188:cmLst>
</file>

<file path=ppt/comments/modernComment_13E_EE7FBED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35CF843-03A8-4AA4-819B-58E352E8ACA5}" authorId="{7A556683-C709-F28D-9F43-3E9AF7C7CD7D}" created="2024-08-13T00:38:33.445" startDate="2024-08-13T00:38:33.445" dueDate="2024-08-13T00:38:33.445" assignedTo="{38448379-D9C3-2143-D83D-B71E48E7AACB}" title="@Anjali Haryani">
    <pc:sldMkLst xmlns:pc="http://schemas.microsoft.com/office/powerpoint/2013/main/command">
      <pc:docMk/>
      <pc:sldMk cId="4001349342" sldId="318"/>
    </pc:sldMkLst>
    <p188:txBody>
      <a:bodyPr/>
      <a:lstStyle/>
      <a:p>
        <a:r>
          <a:rPr lang="en-US"/>
          <a:t>[@Anjali Haryani] 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>
            <p228:event time="2024-08-13T00:38:33.445" id="{0EDE13CA-82EF-4BF8-928A-65CA220DB589}">
              <p228:atrbtn authorId="{7A556683-C709-F28D-9F43-3E9AF7C7CD7D}"/>
              <p228:anchr>
                <p228:comment id="{335CF843-03A8-4AA4-819B-58E352E8ACA5}"/>
              </p228:anchr>
              <p228:add/>
            </p228:event>
            <p228:event time="2024-08-13T00:38:33.445" id="{994AA3BF-F5EA-4023-B73A-E91E8520F1EB}">
              <p228:atrbtn authorId="{7A556683-C709-F28D-9F43-3E9AF7C7CD7D}"/>
              <p228:anchr>
                <p228:comment id="{335CF843-03A8-4AA4-819B-58E352E8ACA5}"/>
              </p228:anchr>
              <p228:asgn authorId="{38448379-D9C3-2143-D83D-B71E48E7AACB}"/>
            </p228:event>
            <p228:event time="2024-08-13T00:38:33.445" id="{FAF7EB75-7D31-462C-9A30-6088F29C9848}">
              <p228:atrbtn authorId="{7A556683-C709-F28D-9F43-3E9AF7C7CD7D}"/>
              <p228:anchr>
                <p228:comment id="{335CF843-03A8-4AA4-819B-58E352E8ACA5}"/>
              </p228:anchr>
              <p228:title val="@Anjali Haryani"/>
            </p228:event>
            <p228:event time="2024-08-13T00:38:33.445" id="{9A121DF3-5318-4678-9DED-A225B1FE24C4}">
              <p228:atrbtn authorId="{7A556683-C709-F28D-9F43-3E9AF7C7CD7D}"/>
              <p228:anchr>
                <p228:comment id="{335CF843-03A8-4AA4-819B-58E352E8ACA5}"/>
              </p228:anchr>
              <p228:date stDt="2024-08-13T00:38:33.445" endDt="2024-08-13T00:38:33.445"/>
            </p228:event>
          </p228:history>
        </p228:taskDetails>
      </p:ext>
    </p188:extLst>
  </p188:cm>
</p188:cmLst>
</file>

<file path=ppt/comments/modernComment_13F_7BA3E34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5E7941C-4175-49CD-9665-75C788F6B3CD}" authorId="{7A556683-C709-F28D-9F43-3E9AF7C7CD7D}" created="2024-08-13T05:33:31.513" startDate="2024-08-13T05:33:31.513" dueDate="2024-08-13T05:33:31.513" assignedTo="{38448379-D9C3-2143-D83D-B71E48E7AACB}" title="@Anjali Haryani">
    <pc:sldMkLst xmlns:pc="http://schemas.microsoft.com/office/powerpoint/2013/main/command">
      <pc:docMk/>
      <pc:sldMk cId="2074338112" sldId="319"/>
    </pc:sldMkLst>
    <p188:txBody>
      <a:bodyPr/>
      <a:lstStyle/>
      <a:p>
        <a:r>
          <a:rPr lang="en-US"/>
          <a:t>[@Anjali Haryani] 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>
            <p228:event time="2024-08-13T05:33:31.513" id="{693B6B3B-47DB-4AB4-B46D-78E174287E48}">
              <p228:atrbtn authorId="{7A556683-C709-F28D-9F43-3E9AF7C7CD7D}"/>
              <p228:anchr>
                <p228:comment id="{25E7941C-4175-49CD-9665-75C788F6B3CD}"/>
              </p228:anchr>
              <p228:add/>
            </p228:event>
            <p228:event time="2024-08-13T05:33:31.513" id="{94A813F3-7AB5-45DC-AC98-676BFAFE8CB3}">
              <p228:atrbtn authorId="{7A556683-C709-F28D-9F43-3E9AF7C7CD7D}"/>
              <p228:anchr>
                <p228:comment id="{25E7941C-4175-49CD-9665-75C788F6B3CD}"/>
              </p228:anchr>
              <p228:asgn authorId="{38448379-D9C3-2143-D83D-B71E48E7AACB}"/>
            </p228:event>
            <p228:event time="2024-08-13T05:33:31.513" id="{0180C228-F681-499D-83B2-2D4C22B4AB7C}">
              <p228:atrbtn authorId="{7A556683-C709-F28D-9F43-3E9AF7C7CD7D}"/>
              <p228:anchr>
                <p228:comment id="{25E7941C-4175-49CD-9665-75C788F6B3CD}"/>
              </p228:anchr>
              <p228:title val="@Anjali Haryani"/>
            </p228:event>
            <p228:event time="2024-08-13T05:33:31.513" id="{076AFD3E-129D-43D6-BA7E-F58C5D901485}">
              <p228:atrbtn authorId="{7A556683-C709-F28D-9F43-3E9AF7C7CD7D}"/>
              <p228:anchr>
                <p228:comment id="{25E7941C-4175-49CD-9665-75C788F6B3CD}"/>
              </p228:anchr>
              <p228:date stDt="2024-08-13T05:33:31.513" endDt="2024-08-13T05:33:31.513"/>
            </p228:event>
          </p228:history>
        </p228:taskDetails>
      </p:ext>
    </p188:extLst>
  </p188:cm>
</p188:cmLst>
</file>

<file path=ppt/comments/modernComment_146_4EA008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934483C-3815-FD41-95C4-B72C57974EFB}" authorId="{7A556683-C709-F28D-9F43-3E9AF7C7CD7D}" status="resolved" created="2024-08-15T01:08:47.144" complete="100000">
    <pc:sldMkLst xmlns:pc="http://schemas.microsoft.com/office/powerpoint/2013/main/command">
      <pc:docMk/>
      <pc:sldMk cId="82444428" sldId="326"/>
    </pc:sldMkLst>
    <p188:txBody>
      <a:bodyPr/>
      <a:lstStyle/>
      <a:p>
        <a:r>
          <a:rPr lang="en-US"/>
          <a:t>[@Payal Chavan]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0B893-2D33-C143-95DB-B9BF721B1FC5}" type="datetimeFigureOut">
              <a:rPr lang="en-US" smtClean="0"/>
              <a:t>8/14/24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03E4E-4774-E944-990E-761C025100E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03E4E-4774-E944-990E-761C025100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167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dirty="0">
                <a:effectLst/>
              </a:rPr>
              <a:t>Early History: It originated in India during the 9th century. It spread through the Persian and Arabic worlds.</a:t>
            </a:r>
          </a:p>
          <a:p>
            <a:pPr rtl="0"/>
            <a:r>
              <a:rPr lang="en-US" dirty="0">
                <a:effectLst/>
              </a:rPr>
              <a:t>the pattern of a knight's tour on a half-board has been presented as an poetic figure. This picture is an example, each syllable can be considered as representing a cell on a chessboard.</a:t>
            </a:r>
          </a:p>
          <a:p>
            <a:pPr rtl="0"/>
            <a:r>
              <a:rPr lang="en-US" dirty="0">
                <a:effectLst/>
              </a:rPr>
              <a:t>• Medieval and Renaissance Europe: The problem reached Europe by the medieval period, gaining attention from notable mathematicians like Fibonacci in the early 13th century.</a:t>
            </a:r>
          </a:p>
          <a:p>
            <a:pPr rtl="0"/>
            <a:r>
              <a:rPr lang="en-US" dirty="0">
                <a:effectLst/>
              </a:rPr>
              <a:t> </a:t>
            </a:r>
          </a:p>
          <a:p>
            <a:pPr rtl="0"/>
            <a:r>
              <a:rPr lang="en-US" dirty="0">
                <a:effectLst/>
              </a:rPr>
              <a:t>• Euler’s Contribution: In the 18th century, Leonhard Euler significantly advanced the study of the Knight’s Tour by applying graph theory.</a:t>
            </a:r>
          </a:p>
          <a:p>
            <a:pPr rtl="0"/>
            <a:r>
              <a:rPr lang="en-US" dirty="0">
                <a:effectLst/>
              </a:rPr>
              <a:t>Euler's method treats the chessboard as a graph where each square represents a vertex and each move of the knight represents an edge between vertices. </a:t>
            </a:r>
          </a:p>
          <a:p>
            <a:pPr rtl="0"/>
            <a:r>
              <a:rPr lang="en-US" dirty="0">
                <a:effectLst/>
              </a:rPr>
              <a:t> </a:t>
            </a:r>
          </a:p>
          <a:p>
            <a:pPr rtl="0"/>
            <a:r>
              <a:rPr lang="en-US" dirty="0">
                <a:effectLst/>
              </a:rPr>
              <a:t>• Modern Computational Approaches: The advent of computers transformed the Knight’s Tour into a common challenge for testing pathfinding and backtracking algorithms. This rich history highlights its appeal in both mathematical theory and algorithmic practice.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03E4E-4774-E944-990E-761C025100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93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Backtracking: This recursive approach involves trying out all possible moves from a given position and backtracking when a move doesn’t lead to a solution. This method is inefficient for large boards.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03E4E-4774-E944-990E-761C025100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876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b="1" dirty="0">
                <a:effectLst/>
                <a:latin typeface="-apple-system"/>
              </a:rPr>
              <a:t>Divide-and-Conquer Algorithms</a:t>
            </a:r>
            <a:r>
              <a:rPr lang="en-US" dirty="0">
                <a:effectLst/>
                <a:latin typeface="-apple-system"/>
              </a:rPr>
              <a:t>: This method involves solving the tour for smaller sections of the board independently and then combining them, which can constructs tours on most rectangular boards in linear time.</a:t>
            </a:r>
          </a:p>
          <a:p>
            <a:pPr rtl="0"/>
            <a:endParaRPr lang="en-US" dirty="0">
              <a:effectLst/>
              <a:latin typeface="-apple-system"/>
            </a:endParaRPr>
          </a:p>
          <a:p>
            <a:pPr rtl="0"/>
            <a:r>
              <a:rPr lang="en-US" b="1" dirty="0" err="1">
                <a:effectLst/>
                <a:latin typeface="-apple-system"/>
              </a:rPr>
              <a:t>Warnsdorff's</a:t>
            </a:r>
            <a:r>
              <a:rPr lang="en-US" b="1" dirty="0">
                <a:effectLst/>
                <a:latin typeface="-apple-system"/>
              </a:rPr>
              <a:t> Rule</a:t>
            </a:r>
            <a:r>
              <a:rPr lang="en-US" dirty="0">
                <a:effectLst/>
                <a:latin typeface="-apple-system"/>
              </a:rPr>
              <a:t>: A heuristic that moves the knight to the square with the fewest onward moves, efficiently finding tours by reducing the branching factor of the decision process.</a:t>
            </a:r>
          </a:p>
          <a:p>
            <a:r>
              <a:rPr lang="en-US" dirty="0">
                <a:effectLst/>
                <a:latin typeface="-apple-system"/>
              </a:rPr>
              <a:t>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03E4E-4774-E944-990E-761C025100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210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Now, let’s see the core logic behind implementing the knight tour’s problem using backtracking.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 the __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init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__ method we are initializing the parameters rows, columns, and backtracking Boolean flag. 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rows and cols parameters determine the dimensions of the chessboard.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show_backtracking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is a flag that controls whether backtracking steps are visualized.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 the Board Initialization: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 create an empty chessboard represented by a 2D list (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self.board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Initially, the path is empty.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And, all cells are set to -1 to indicate they’re unvisited.</a:t>
            </a:r>
          </a:p>
          <a:p>
            <a:pPr marL="91440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1800" b="1" kern="0" dirty="0">
                <a:solidFill>
                  <a:srgbClr val="111111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Possible Knight Moves (</a:t>
            </a:r>
            <a:r>
              <a:rPr lang="en-US" sz="1800" kern="0" dirty="0" err="1">
                <a:solidFill>
                  <a:srgbClr val="11111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self.moves</a:t>
            </a:r>
            <a:r>
              <a:rPr lang="en-US" sz="1800" b="1" kern="0" dirty="0">
                <a:solidFill>
                  <a:srgbClr val="111111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kern="0" dirty="0">
                <a:solidFill>
                  <a:srgbClr val="111111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Next, we have defined the 8 possible moves a knight can make on the chessboard in L-shape.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914400" marR="0"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solidFill>
                  <a:srgbClr val="111111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1800" b="1" kern="0" dirty="0">
                <a:solidFill>
                  <a:srgbClr val="111111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Valid Move Check (</a:t>
            </a:r>
            <a:r>
              <a:rPr lang="en-US" sz="1800" kern="0" dirty="0" err="1">
                <a:solidFill>
                  <a:srgbClr val="11111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is_valid_move</a:t>
            </a:r>
            <a:r>
              <a:rPr lang="en-US" sz="1800" b="1" kern="0" dirty="0">
                <a:solidFill>
                  <a:srgbClr val="111111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method):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kern="0" dirty="0">
                <a:solidFill>
                  <a:srgbClr val="111111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method checks if a move is within the board boundaries and leads to an unvisited cell.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914400" marR="0"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solidFill>
                  <a:srgbClr val="111111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1800" b="1" kern="0" dirty="0">
                <a:solidFill>
                  <a:srgbClr val="111111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Recursive Solver (</a:t>
            </a:r>
            <a:r>
              <a:rPr lang="en-US" sz="1800" kern="0" dirty="0">
                <a:solidFill>
                  <a:srgbClr val="111111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solve</a:t>
            </a:r>
            <a:r>
              <a:rPr lang="en-US" sz="1800" b="1" kern="0" dirty="0">
                <a:solidFill>
                  <a:srgbClr val="111111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method):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800" kern="0" dirty="0">
                <a:solidFill>
                  <a:srgbClr val="111111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This is the heart of the backtracking algorithm.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500"/>
              </a:spcBef>
              <a:spcAft>
                <a:spcPts val="5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800" kern="0" dirty="0">
                <a:solidFill>
                  <a:srgbClr val="111111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 start with a knight at position (r, c) and </a:t>
            </a:r>
            <a:r>
              <a:rPr lang="en-US" sz="1800" kern="0" dirty="0" err="1">
                <a:solidFill>
                  <a:srgbClr val="111111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move_i</a:t>
            </a:r>
            <a:r>
              <a:rPr lang="en-US" sz="1800" kern="0" dirty="0">
                <a:solidFill>
                  <a:srgbClr val="111111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representing the current move number.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500"/>
              </a:spcBef>
              <a:spcAft>
                <a:spcPts val="5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800" kern="0" dirty="0">
                <a:solidFill>
                  <a:srgbClr val="111111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 </a:t>
            </a:r>
            <a:r>
              <a:rPr lang="en-US" sz="1800" kern="0" dirty="0" err="1">
                <a:solidFill>
                  <a:srgbClr val="111111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move_i</a:t>
            </a:r>
            <a:r>
              <a:rPr lang="en-US" sz="1800" kern="0" dirty="0">
                <a:solidFill>
                  <a:srgbClr val="111111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reaches the total number of cells, you’ve found a valid tour (base case).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solidFill>
                  <a:srgbClr val="111111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1800" kern="0" dirty="0">
                <a:solidFill>
                  <a:srgbClr val="111111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Otherwise, you </a:t>
            </a:r>
            <a:r>
              <a:rPr lang="en-US" sz="1800" b="1" kern="0" dirty="0">
                <a:solidFill>
                  <a:srgbClr val="111111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explore </a:t>
            </a:r>
            <a:r>
              <a:rPr lang="en-US" sz="1800" kern="0" dirty="0">
                <a:solidFill>
                  <a:srgbClr val="111111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all possible moves from the current position.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500"/>
              </a:spcBef>
              <a:spcAft>
                <a:spcPts val="5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800" kern="0" dirty="0">
                <a:solidFill>
                  <a:srgbClr val="111111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 a valid move is found, you recursively call solve with the updated position.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800" kern="0" dirty="0">
                <a:solidFill>
                  <a:srgbClr val="111111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 no valid moves are left, you backtrack by undoing the last move.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solidFill>
                  <a:srgbClr val="111111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800" kern="0" dirty="0">
                <a:solidFill>
                  <a:srgbClr val="111111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 </a:t>
            </a:r>
            <a:r>
              <a:rPr lang="en-US" sz="1800" b="1" kern="0" dirty="0" err="1">
                <a:solidFill>
                  <a:srgbClr val="111111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show_backtracking</a:t>
            </a:r>
            <a:r>
              <a:rPr lang="en-US" sz="1800" kern="0" dirty="0">
                <a:solidFill>
                  <a:srgbClr val="111111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is </a:t>
            </a:r>
            <a:r>
              <a:rPr lang="en-US" sz="1800" b="1" kern="0" dirty="0">
                <a:solidFill>
                  <a:srgbClr val="111111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True,</a:t>
            </a:r>
            <a:r>
              <a:rPr lang="en-US" sz="1800" kern="0" dirty="0">
                <a:solidFill>
                  <a:srgbClr val="111111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you update the board and path during backtracking steps.</a:t>
            </a:r>
            <a:endParaRPr lang="en-US" sz="1800" kern="100" dirty="0">
              <a:solidFill>
                <a:srgbClr val="11111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solidFill>
                  <a:srgbClr val="111111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03E4E-4774-E944-990E-761C025100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9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also tried to implement </a:t>
            </a:r>
            <a:r>
              <a:rPr lang="en-US" dirty="0" err="1"/>
              <a:t>Warnsdorff’s</a:t>
            </a:r>
            <a:r>
              <a:rPr lang="en-US" dirty="0"/>
              <a:t> Algorithm which is a heuristic approach and optimizes the algorithm. It moves to the square with the lowest accessibility.</a:t>
            </a:r>
            <a:endParaRPr lang="en-US" u="none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03E4E-4774-E944-990E-761C025100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1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dirty="0"/>
              <a:t>•  </a:t>
            </a:r>
            <a:r>
              <a:rPr lang="en-US" b="1" dirty="0"/>
              <a:t>Slow Backtracking Steps</a:t>
            </a:r>
            <a:r>
              <a:rPr lang="en-US" dirty="0"/>
              <a:t>: Backtracking in the Knight's Tour problem can be slow because it tries many paths before finding the correct one.</a:t>
            </a:r>
          </a:p>
          <a:p>
            <a:pPr rtl="0"/>
            <a:r>
              <a:rPr lang="en-US" dirty="0"/>
              <a:t>•  </a:t>
            </a:r>
            <a:r>
              <a:rPr lang="en-US" b="1" dirty="0"/>
              <a:t>Memory Usage</a:t>
            </a:r>
            <a:r>
              <a:rPr lang="en-US" dirty="0"/>
              <a:t>: The Knight's Tour algorithm can use a lot of memory to keep track of visited positions on the board.</a:t>
            </a:r>
          </a:p>
          <a:p>
            <a:pPr rtl="0"/>
            <a:r>
              <a:rPr lang="en-US" dirty="0"/>
              <a:t>•  </a:t>
            </a:r>
            <a:r>
              <a:rPr lang="en-US" b="1" dirty="0"/>
              <a:t>Performance Issues</a:t>
            </a:r>
            <a:r>
              <a:rPr lang="en-US" dirty="0"/>
              <a:t>: The performance can suffer due to the large number of possible moves, especially on larger chessboards.</a:t>
            </a:r>
          </a:p>
          <a:p>
            <a:pPr rtl="0"/>
            <a:r>
              <a:rPr lang="en-US" dirty="0"/>
              <a:t>•  </a:t>
            </a:r>
            <a:r>
              <a:rPr lang="en-US" b="1" dirty="0"/>
              <a:t>Edge Cases and Constraints</a:t>
            </a:r>
            <a:r>
              <a:rPr lang="en-US" dirty="0"/>
              <a:t>: Handling edge cases in the Knight's Tour, like irregular board shapes and boundary conditions, can be challenging, especially when the knight moves across board edges.</a:t>
            </a:r>
          </a:p>
          <a:p>
            <a:pPr rtl="0"/>
            <a:r>
              <a:rPr lang="en-US" dirty="0">
                <a:effectLst/>
              </a:rPr>
              <a:t>• </a:t>
            </a:r>
            <a:r>
              <a:rPr lang="en-US" b="1" dirty="0">
                <a:effectLst/>
              </a:rPr>
              <a:t>GUI Implementation &amp; Knight Tour Visualization</a:t>
            </a:r>
            <a:r>
              <a:rPr lang="en-US" dirty="0">
                <a:effectLst/>
              </a:rPr>
              <a:t>: Creating a graphical user interface to visualize the Knight's movements on the board can be challenging. While PyQt5 offers robust tools for GUI development, mastering its features can indeed be a challenging endeavor.</a:t>
            </a:r>
          </a:p>
          <a:p>
            <a:pPr rtl="0"/>
            <a:r>
              <a:rPr lang="en-US" dirty="0"/>
              <a:t>•  </a:t>
            </a:r>
            <a:r>
              <a:rPr lang="en-US" b="1" dirty="0"/>
              <a:t>Debugging and Avoiding Cycles</a:t>
            </a:r>
            <a:r>
              <a:rPr lang="en-US" dirty="0"/>
              <a:t>: Debugging the algorithm and ensuring the knight doesn't revisit the same square (avoiding cycles) is crucial for correctness.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03E4E-4774-E944-990E-761C025100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944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39185" y="2883651"/>
            <a:ext cx="4977972" cy="4977972"/>
          </a:xfrm>
          <a:prstGeom prst="rect">
            <a:avLst/>
          </a:prstGeom>
        </p:spPr>
      </p:pic>
      <p:sp>
        <p:nvSpPr>
          <p:cNvPr id="11" name="Title 1"/>
          <p:cNvSpPr txBox="1"/>
          <p:nvPr userDrawn="1"/>
        </p:nvSpPr>
        <p:spPr>
          <a:xfrm>
            <a:off x="625930" y="1274763"/>
            <a:ext cx="4572605" cy="20385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ubtitle 2"/>
          <p:cNvSpPr txBox="1"/>
          <p:nvPr userDrawn="1"/>
        </p:nvSpPr>
        <p:spPr>
          <a:xfrm>
            <a:off x="625930" y="3528660"/>
            <a:ext cx="4572605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704020202020204"/>
              <a:buNone/>
              <a:defRPr sz="1800" kern="1200"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704020202020204"/>
              <a:buNone/>
              <a:defRPr sz="1500" kern="1200"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704020202020204"/>
              <a:buNone/>
              <a:defRPr sz="1350" kern="1200"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704020202020204"/>
              <a:buNone/>
              <a:defRPr sz="1200" kern="1200"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704020202020204"/>
              <a:buNone/>
              <a:defRPr sz="1200" kern="1200"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704020202020204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704020202020204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704020202020204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704020202020204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572000" y="0"/>
            <a:ext cx="457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37084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708400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4914900" y="1825625"/>
            <a:ext cx="38862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8651" y="6397398"/>
            <a:ext cx="2016578" cy="240173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628650" y="1690688"/>
            <a:ext cx="3708400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1450" y="5247754"/>
            <a:ext cx="1291161" cy="12911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37084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7084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28650" y="1690688"/>
            <a:ext cx="3708400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>
            <a:spLocks noGrp="1"/>
          </p:cNvSpPr>
          <p:nvPr>
            <p:ph sz="half" idx="10"/>
          </p:nvPr>
        </p:nvSpPr>
        <p:spPr>
          <a:xfrm>
            <a:off x="4901997" y="1825625"/>
            <a:ext cx="37084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613071" y="1825625"/>
            <a:ext cx="0" cy="4571772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1450" y="5247754"/>
            <a:ext cx="1291161" cy="12911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37084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708400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8651" y="6397398"/>
            <a:ext cx="2016578" cy="240173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628650" y="1690688"/>
            <a:ext cx="3708400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4613071" y="1825625"/>
            <a:ext cx="0" cy="4571772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>
            <a:spLocks noGrp="1"/>
          </p:cNvSpPr>
          <p:nvPr>
            <p:ph sz="half" idx="10"/>
          </p:nvPr>
        </p:nvSpPr>
        <p:spPr>
          <a:xfrm>
            <a:off x="4914900" y="1825625"/>
            <a:ext cx="3708400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1450" y="5247754"/>
            <a:ext cx="1291161" cy="12911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731079" y="0"/>
            <a:ext cx="5412922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214630" indent="-214630">
              <a:buFont typeface="Arial" panose="020B0704020202020204" pitchFamily="34" charset="0"/>
              <a:buChar char="•"/>
              <a:defRPr sz="1200">
                <a:latin typeface="Real Text Pro" charset="0"/>
                <a:ea typeface="Real Text Pro" charset="0"/>
                <a:cs typeface="Real Text Pro" charset="0"/>
              </a:defRPr>
            </a:lvl1pPr>
            <a:lvl2pPr marL="556895" indent="-214630">
              <a:buFont typeface="Arial" panose="020B0704020202020204" pitchFamily="34" charset="0"/>
              <a:buChar char="•"/>
              <a:defRPr sz="1050"/>
            </a:lvl2pPr>
            <a:lvl3pPr marL="814070" indent="-128905">
              <a:buFont typeface="Arial" panose="020B0704020202020204" pitchFamily="34" charset="0"/>
              <a:buChar char="•"/>
              <a:defRPr sz="900"/>
            </a:lvl3pPr>
            <a:lvl4pPr marL="1156970" indent="-128905">
              <a:buFont typeface="Arial" panose="020B0704020202020204" pitchFamily="34" charset="0"/>
              <a:buChar char="•"/>
              <a:defRPr sz="750"/>
            </a:lvl4pPr>
            <a:lvl5pPr marL="1499870" indent="-128905">
              <a:buFont typeface="Arial" panose="020B0704020202020204" pitchFamily="34" charset="0"/>
              <a:buChar char="•"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457200"/>
            <a:ext cx="2949178" cy="1379768"/>
          </a:xfrm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</a:lstStyle>
          <a:p>
            <a:r>
              <a:rPr lang="en-US"/>
              <a:t>Title Here – Image on Black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28651" y="1841630"/>
            <a:ext cx="2950369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182666" y="1262591"/>
            <a:ext cx="4637484" cy="3965575"/>
          </a:xfrm>
        </p:spPr>
        <p:txBody>
          <a:bodyPr/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1450" y="5247754"/>
            <a:ext cx="1291161" cy="12911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382693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214630" indent="-214630">
              <a:buFont typeface="Arial" panose="020B0704020202020204" pitchFamily="34" charset="0"/>
              <a:buChar char="•"/>
              <a:defRPr sz="1200"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 marL="556895" indent="-214630">
              <a:buFont typeface="Arial" panose="020B0704020202020204" pitchFamily="34" charset="0"/>
              <a:buChar char="•"/>
              <a:defRPr sz="1050">
                <a:solidFill>
                  <a:schemeClr val="bg1"/>
                </a:solidFill>
              </a:defRPr>
            </a:lvl2pPr>
            <a:lvl3pPr marL="814070" indent="-128905">
              <a:buFont typeface="Arial" panose="020B0704020202020204" pitchFamily="34" charset="0"/>
              <a:buChar char="•"/>
              <a:defRPr sz="900">
                <a:solidFill>
                  <a:schemeClr val="bg1"/>
                </a:solidFill>
              </a:defRPr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0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457200"/>
            <a:ext cx="2949178" cy="1379768"/>
          </a:xfrm>
        </p:spPr>
        <p:txBody>
          <a:bodyPr anchor="b"/>
          <a:lstStyle>
            <a:lvl1pPr>
              <a:defRPr sz="2400"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</a:lstStyle>
          <a:p>
            <a:r>
              <a:rPr lang="en-US"/>
              <a:t>Title Here – Image on White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28651" y="1841630"/>
            <a:ext cx="2950369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182666" y="1262591"/>
            <a:ext cx="4637484" cy="3965575"/>
          </a:xfrm>
        </p:spPr>
        <p:txBody>
          <a:bodyPr/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1450" y="5247754"/>
            <a:ext cx="1291161" cy="12911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Content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" y="0"/>
            <a:ext cx="3722915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16508" y="558800"/>
            <a:ext cx="4941226" cy="1379768"/>
          </a:xfrm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</a:lstStyle>
          <a:p>
            <a:r>
              <a:rPr lang="en-US"/>
              <a:t>Title – Full Bleed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16508" y="2159000"/>
            <a:ext cx="4941226" cy="3811588"/>
          </a:xfrm>
        </p:spPr>
        <p:txBody>
          <a:bodyPr/>
          <a:lstStyle>
            <a:lvl1pPr marL="214630" indent="-214630">
              <a:buFont typeface="Arial" panose="020B0704020202020204" pitchFamily="34" charset="0"/>
              <a:buChar char="•"/>
              <a:defRPr sz="1200"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 marL="556895" indent="-214630">
              <a:buFont typeface="Arial" panose="020B0704020202020204" pitchFamily="34" charset="0"/>
              <a:buChar char="•"/>
              <a:defRPr sz="1050">
                <a:solidFill>
                  <a:schemeClr val="tx1"/>
                </a:solidFill>
              </a:defRPr>
            </a:lvl2pPr>
            <a:lvl3pPr marL="814070" indent="-128905">
              <a:buFont typeface="Arial" panose="020B0704020202020204" pitchFamily="34" charset="0"/>
              <a:buChar char="•"/>
              <a:defRPr sz="900">
                <a:solidFill>
                  <a:schemeClr val="tx1"/>
                </a:solidFill>
              </a:defRPr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015317" y="1917531"/>
            <a:ext cx="4942417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-82480" y="-44532"/>
            <a:ext cx="3920200" cy="69470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1450" y="5247754"/>
            <a:ext cx="1291161" cy="12911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Content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742267" y="-1"/>
            <a:ext cx="5401733" cy="69025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16508" y="558800"/>
            <a:ext cx="4941226" cy="1379768"/>
          </a:xfrm>
        </p:spPr>
        <p:txBody>
          <a:bodyPr anchor="b"/>
          <a:lstStyle>
            <a:lvl1pPr>
              <a:defRPr sz="2400"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</a:lstStyle>
          <a:p>
            <a:r>
              <a:rPr lang="en-US"/>
              <a:t>Title – Full Bleed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16508" y="2159000"/>
            <a:ext cx="4941226" cy="3811588"/>
          </a:xfrm>
        </p:spPr>
        <p:txBody>
          <a:bodyPr/>
          <a:lstStyle>
            <a:lvl1pPr marL="214630" indent="-214630">
              <a:buFont typeface="Arial" panose="020B0704020202020204" pitchFamily="34" charset="0"/>
              <a:buChar char="•"/>
              <a:defRPr sz="1200"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 marL="556895" indent="-214630">
              <a:buFont typeface="Arial" panose="020B0704020202020204" pitchFamily="34" charset="0"/>
              <a:buChar char="•"/>
              <a:defRPr sz="1050">
                <a:solidFill>
                  <a:schemeClr val="bg1"/>
                </a:solidFill>
              </a:defRPr>
            </a:lvl2pPr>
            <a:lvl3pPr marL="814070" indent="-128905">
              <a:buFont typeface="Arial" panose="020B0704020202020204" pitchFamily="34" charset="0"/>
              <a:buChar char="•"/>
              <a:defRPr sz="900">
                <a:solidFill>
                  <a:schemeClr val="bg1"/>
                </a:solidFill>
              </a:defRPr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015317" y="1917531"/>
            <a:ext cx="4942417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-177933" y="-44532"/>
            <a:ext cx="3920200" cy="69470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	</a:t>
            </a:r>
          </a:p>
          <a:p>
            <a:r>
              <a:rPr lang="en-US"/>
              <a:t>	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1450" y="5247754"/>
            <a:ext cx="1291161" cy="12911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bg1">
            <a:alpha val="4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628651" y="1332089"/>
            <a:ext cx="7324928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– Chart Example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628650" y="1843088"/>
            <a:ext cx="7886700" cy="4248150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1450" y="5247754"/>
            <a:ext cx="1291161" cy="12911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Pr>
        <a:solidFill>
          <a:schemeClr val="bg1">
            <a:alpha val="4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628651" y="1332089"/>
            <a:ext cx="7324928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– SmartArt Example</a:t>
            </a:r>
          </a:p>
        </p:txBody>
      </p:sp>
      <p:sp>
        <p:nvSpPr>
          <p:cNvPr id="6" name="SmartArt Placeholder 5"/>
          <p:cNvSpPr>
            <a:spLocks noGrp="1"/>
          </p:cNvSpPr>
          <p:nvPr>
            <p:ph type="dgm" sz="quarter" idx="11"/>
          </p:nvPr>
        </p:nvSpPr>
        <p:spPr>
          <a:xfrm>
            <a:off x="628650" y="1690688"/>
            <a:ext cx="7886700" cy="4665662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1450" y="5247754"/>
            <a:ext cx="1291161" cy="12911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>
            <a:alpha val="4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628651" y="1332089"/>
            <a:ext cx="7324928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– Table Example</a:t>
            </a:r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1"/>
          </p:nvPr>
        </p:nvSpPr>
        <p:spPr>
          <a:xfrm>
            <a:off x="628650" y="1690689"/>
            <a:ext cx="7886700" cy="4410075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1450" y="5247754"/>
            <a:ext cx="1291161" cy="12911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3889" y="1709741"/>
            <a:ext cx="4368442" cy="2852737"/>
          </a:xfrm>
        </p:spPr>
        <p:txBody>
          <a:bodyPr anchor="b"/>
          <a:lstStyle>
            <a:lvl1pPr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623889" y="4589466"/>
            <a:ext cx="4368442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359987">
            <a:off x="5122190" y="759417"/>
            <a:ext cx="6792697" cy="6792697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07318" y="1206500"/>
            <a:ext cx="4379259" cy="1524000"/>
          </a:xfrm>
        </p:spPr>
        <p:txBody>
          <a:bodyPr>
            <a:normAutofit/>
          </a:bodyPr>
          <a:lstStyle>
            <a:lvl1pPr algn="ctr">
              <a:defRPr sz="4500" b="1" i="0">
                <a:latin typeface="Real Text Pro Demibold" charset="0"/>
                <a:ea typeface="Real Text Pro Demibold" charset="0"/>
                <a:cs typeface="Real Text Pro Demibold" charset="0"/>
              </a:defRPr>
            </a:lvl1pPr>
          </a:lstStyle>
          <a:p>
            <a:r>
              <a:rPr lang="en-US"/>
              <a:t>Thank You!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1885951" y="2997200"/>
            <a:ext cx="5527832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19272" y="2997200"/>
            <a:ext cx="3461189" cy="34611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507318" y="1206500"/>
            <a:ext cx="4379259" cy="1524000"/>
          </a:xfrm>
        </p:spPr>
        <p:txBody>
          <a:bodyPr>
            <a:normAutofit/>
          </a:bodyPr>
          <a:lstStyle>
            <a:lvl1pPr algn="ctr">
              <a:defRPr sz="4500" b="1" i="0">
                <a:latin typeface="Real Text Pro Demibold" charset="0"/>
                <a:ea typeface="Real Text Pro Demibold" charset="0"/>
                <a:cs typeface="Real Text Pro Demibold" charset="0"/>
              </a:defRPr>
            </a:lvl1pPr>
          </a:lstStyle>
          <a:p>
            <a:r>
              <a:rPr lang="en-US"/>
              <a:t>Thank You!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885951" y="2997200"/>
            <a:ext cx="5527832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19272" y="2997200"/>
            <a:ext cx="3461189" cy="3461189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207431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4480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145A14A-7DBC-25F6-4920-985FD88CBDF5}"/>
              </a:ext>
            </a:extLst>
          </p:cNvPr>
          <p:cNvCxnSpPr/>
          <p:nvPr userDrawn="1"/>
        </p:nvCxnSpPr>
        <p:spPr>
          <a:xfrm>
            <a:off x="628650" y="4515556"/>
            <a:ext cx="7372350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8482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8/14/24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112723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8/14/24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861544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8/14/24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658794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8/14/24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78753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8/14/24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12344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1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 userDrawn="1"/>
        </p:nvSpPr>
        <p:spPr>
          <a:xfrm>
            <a:off x="625930" y="1274763"/>
            <a:ext cx="4572605" cy="20385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/>
          <p:cNvSpPr txBox="1"/>
          <p:nvPr userDrawn="1"/>
        </p:nvSpPr>
        <p:spPr>
          <a:xfrm>
            <a:off x="625930" y="3528660"/>
            <a:ext cx="4572605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704020202020204"/>
              <a:buNone/>
              <a:defRPr sz="1800" kern="1200"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704020202020204"/>
              <a:buNone/>
              <a:defRPr sz="1500" kern="1200"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704020202020204"/>
              <a:buNone/>
              <a:defRPr sz="1350" kern="1200"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704020202020204"/>
              <a:buNone/>
              <a:defRPr sz="1200" kern="1200"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704020202020204"/>
              <a:buNone/>
              <a:defRPr sz="1200" kern="1200"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704020202020204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704020202020204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704020202020204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704020202020204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39185" y="2883652"/>
            <a:ext cx="4977972" cy="497797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8/14/24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5722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230552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25405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Slide1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52458" y="2620098"/>
            <a:ext cx="5306399" cy="530639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73530" y="1122363"/>
            <a:ext cx="4572605" cy="2038526"/>
          </a:xfrm>
        </p:spPr>
        <p:txBody>
          <a:bodyPr anchor="b"/>
          <a:lstStyle>
            <a:lvl1pPr algn="l">
              <a:defRPr sz="4500"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73530" y="3376260"/>
            <a:ext cx="4572605" cy="1655762"/>
          </a:xfrm>
        </p:spPr>
        <p:txBody>
          <a:bodyPr/>
          <a:lstStyle>
            <a:lvl1pPr marL="0" indent="0" algn="l">
              <a:buNone/>
              <a:defRPr sz="1800">
                <a:latin typeface="Real Text Pro" charset="0"/>
                <a:ea typeface="Real Text Pro" charset="0"/>
                <a:cs typeface="Real Text Pro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81944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Slide2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3889" y="1709741"/>
            <a:ext cx="4368442" cy="2852737"/>
          </a:xfrm>
        </p:spPr>
        <p:txBody>
          <a:bodyPr anchor="b"/>
          <a:lstStyle>
            <a:lvl1pPr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623889" y="4589466"/>
            <a:ext cx="4368442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359987">
            <a:off x="5122190" y="759417"/>
            <a:ext cx="6792697" cy="679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17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2001"/>
            <a:ext cx="7886700" cy="4351338"/>
          </a:xfrm>
        </p:spPr>
        <p:txBody>
          <a:bodyPr/>
          <a:lstStyle>
            <a:lvl1pPr>
              <a:defRPr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28651" y="1332089"/>
            <a:ext cx="7357533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02420"/>
            <a:ext cx="78867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1450" y="5247754"/>
            <a:ext cx="1291161" cy="129116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97080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73530" y="1122363"/>
            <a:ext cx="4572605" cy="2038526"/>
          </a:xfrm>
        </p:spPr>
        <p:txBody>
          <a:bodyPr anchor="b"/>
          <a:lstStyle>
            <a:lvl1pPr algn="l">
              <a:defRPr sz="4500"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73530" y="3376260"/>
            <a:ext cx="4572605" cy="1655762"/>
          </a:xfrm>
        </p:spPr>
        <p:txBody>
          <a:bodyPr/>
          <a:lstStyle>
            <a:lvl1pPr marL="0" indent="0" algn="l">
              <a:buNone/>
              <a:defRPr sz="1800">
                <a:latin typeface="Real Text Pro" charset="0"/>
                <a:ea typeface="Real Text Pro" charset="0"/>
                <a:cs typeface="Real Text Pro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52458" y="2620098"/>
            <a:ext cx="5306399" cy="5306399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3889" y="1709741"/>
            <a:ext cx="4368442" cy="2852737"/>
          </a:xfrm>
        </p:spPr>
        <p:txBody>
          <a:bodyPr anchor="b"/>
          <a:lstStyle>
            <a:lvl1pPr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623889" y="4589466"/>
            <a:ext cx="4368442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359987">
            <a:off x="5122190" y="759417"/>
            <a:ext cx="6792697" cy="6792697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1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73530" y="1122363"/>
            <a:ext cx="4572605" cy="2038526"/>
          </a:xfrm>
        </p:spPr>
        <p:txBody>
          <a:bodyPr anchor="b"/>
          <a:lstStyle>
            <a:lvl1pPr algn="l">
              <a:defRPr sz="4500"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73530" y="3376260"/>
            <a:ext cx="4572605" cy="1655762"/>
          </a:xfrm>
        </p:spPr>
        <p:txBody>
          <a:bodyPr/>
          <a:lstStyle>
            <a:lvl1pPr marL="0" indent="0" algn="l">
              <a:buNone/>
              <a:defRPr sz="1800">
                <a:latin typeface="Real Text Pro" charset="0"/>
                <a:ea typeface="Real Text Pro" charset="0"/>
                <a:cs typeface="Real Text Pro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52458" y="2620098"/>
            <a:ext cx="5306399" cy="530639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28650" y="1692001"/>
            <a:ext cx="7886700" cy="4351338"/>
          </a:xfrm>
        </p:spPr>
        <p:txBody>
          <a:bodyPr/>
          <a:lstStyle>
            <a:lvl1pPr>
              <a:defRPr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28651" y="1332089"/>
            <a:ext cx="7357533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28650" y="302420"/>
            <a:ext cx="78867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627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1450" y="5247754"/>
            <a:ext cx="1291161" cy="129116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2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3889" y="1709741"/>
            <a:ext cx="4368442" cy="2852737"/>
          </a:xfrm>
        </p:spPr>
        <p:txBody>
          <a:bodyPr anchor="b"/>
          <a:lstStyle>
            <a:lvl1pPr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623889" y="4589466"/>
            <a:ext cx="4368442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359987">
            <a:off x="5122190" y="759417"/>
            <a:ext cx="6792697" cy="679269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572000" y="0"/>
            <a:ext cx="457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37084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708400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4914900" y="1825625"/>
            <a:ext cx="38862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8651" y="6397398"/>
            <a:ext cx="2016578" cy="240173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628650" y="1690688"/>
            <a:ext cx="3708400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1450" y="5247754"/>
            <a:ext cx="1291161" cy="12911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37084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7084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28650" y="1690688"/>
            <a:ext cx="3708400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>
            <a:spLocks noGrp="1"/>
          </p:cNvSpPr>
          <p:nvPr>
            <p:ph sz="half" idx="10"/>
          </p:nvPr>
        </p:nvSpPr>
        <p:spPr>
          <a:xfrm>
            <a:off x="4901997" y="1825625"/>
            <a:ext cx="37084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613071" y="1825625"/>
            <a:ext cx="0" cy="4571772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1450" y="5247754"/>
            <a:ext cx="1291161" cy="12911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37084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708400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8651" y="6397398"/>
            <a:ext cx="2016578" cy="240173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628650" y="1690688"/>
            <a:ext cx="3708400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4613071" y="1825625"/>
            <a:ext cx="0" cy="4571772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>
            <a:spLocks noGrp="1"/>
          </p:cNvSpPr>
          <p:nvPr>
            <p:ph sz="half" idx="10"/>
          </p:nvPr>
        </p:nvSpPr>
        <p:spPr>
          <a:xfrm>
            <a:off x="4914900" y="1825625"/>
            <a:ext cx="3708400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1450" y="5247754"/>
            <a:ext cx="1291161" cy="12911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731079" y="0"/>
            <a:ext cx="5412922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214630" indent="-214630">
              <a:buFont typeface="Arial" panose="020B0704020202020204" pitchFamily="34" charset="0"/>
              <a:buChar char="•"/>
              <a:defRPr sz="1200">
                <a:latin typeface="Real Text Pro" charset="0"/>
                <a:ea typeface="Real Text Pro" charset="0"/>
                <a:cs typeface="Real Text Pro" charset="0"/>
              </a:defRPr>
            </a:lvl1pPr>
            <a:lvl2pPr marL="556895" indent="-214630">
              <a:buFont typeface="Arial" panose="020B0704020202020204" pitchFamily="34" charset="0"/>
              <a:buChar char="•"/>
              <a:defRPr sz="1050"/>
            </a:lvl2pPr>
            <a:lvl3pPr marL="814070" indent="-128905">
              <a:buFont typeface="Arial" panose="020B0704020202020204" pitchFamily="34" charset="0"/>
              <a:buChar char="•"/>
              <a:defRPr sz="900"/>
            </a:lvl3pPr>
            <a:lvl4pPr marL="1156970" indent="-128905">
              <a:buFont typeface="Arial" panose="020B0704020202020204" pitchFamily="34" charset="0"/>
              <a:buChar char="•"/>
              <a:defRPr sz="750"/>
            </a:lvl4pPr>
            <a:lvl5pPr marL="1499870" indent="-128905">
              <a:buFont typeface="Arial" panose="020B0704020202020204" pitchFamily="34" charset="0"/>
              <a:buChar char="•"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457200"/>
            <a:ext cx="2949178" cy="1379768"/>
          </a:xfrm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</a:lstStyle>
          <a:p>
            <a:r>
              <a:rPr lang="en-US"/>
              <a:t>Title Here – Image on Black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28651" y="1841630"/>
            <a:ext cx="2950369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182666" y="1262591"/>
            <a:ext cx="4637484" cy="3965575"/>
          </a:xfrm>
        </p:spPr>
        <p:txBody>
          <a:bodyPr/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1450" y="5247754"/>
            <a:ext cx="1291161" cy="12911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382693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214630" indent="-214630">
              <a:buFont typeface="Arial" panose="020B0704020202020204" pitchFamily="34" charset="0"/>
              <a:buChar char="•"/>
              <a:defRPr sz="1200"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 marL="556895" indent="-214630">
              <a:buFont typeface="Arial" panose="020B0704020202020204" pitchFamily="34" charset="0"/>
              <a:buChar char="•"/>
              <a:defRPr sz="1050">
                <a:solidFill>
                  <a:schemeClr val="bg1"/>
                </a:solidFill>
              </a:defRPr>
            </a:lvl2pPr>
            <a:lvl3pPr marL="814070" indent="-128905">
              <a:buFont typeface="Arial" panose="020B0704020202020204" pitchFamily="34" charset="0"/>
              <a:buChar char="•"/>
              <a:defRPr sz="900">
                <a:solidFill>
                  <a:schemeClr val="bg1"/>
                </a:solidFill>
              </a:defRPr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0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457200"/>
            <a:ext cx="2949178" cy="1379768"/>
          </a:xfrm>
        </p:spPr>
        <p:txBody>
          <a:bodyPr anchor="b"/>
          <a:lstStyle>
            <a:lvl1pPr>
              <a:defRPr sz="2400"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</a:lstStyle>
          <a:p>
            <a:r>
              <a:rPr lang="en-US"/>
              <a:t>Title Here – Image on White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28651" y="1841630"/>
            <a:ext cx="2950369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182666" y="1262591"/>
            <a:ext cx="4637484" cy="3965575"/>
          </a:xfrm>
        </p:spPr>
        <p:txBody>
          <a:bodyPr/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1450" y="5247754"/>
            <a:ext cx="1291161" cy="12911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Content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" y="0"/>
            <a:ext cx="3722915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16508" y="558800"/>
            <a:ext cx="4941226" cy="1379768"/>
          </a:xfrm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</a:lstStyle>
          <a:p>
            <a:r>
              <a:rPr lang="en-US"/>
              <a:t>Title – Full Bleed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16508" y="2159000"/>
            <a:ext cx="4941226" cy="3811588"/>
          </a:xfrm>
        </p:spPr>
        <p:txBody>
          <a:bodyPr/>
          <a:lstStyle>
            <a:lvl1pPr marL="214630" indent="-214630">
              <a:buFont typeface="Arial" panose="020B0704020202020204" pitchFamily="34" charset="0"/>
              <a:buChar char="•"/>
              <a:defRPr sz="1200"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 marL="556895" indent="-214630">
              <a:buFont typeface="Arial" panose="020B0704020202020204" pitchFamily="34" charset="0"/>
              <a:buChar char="•"/>
              <a:defRPr sz="1050">
                <a:solidFill>
                  <a:schemeClr val="tx1"/>
                </a:solidFill>
              </a:defRPr>
            </a:lvl2pPr>
            <a:lvl3pPr marL="814070" indent="-128905">
              <a:buFont typeface="Arial" panose="020B0704020202020204" pitchFamily="34" charset="0"/>
              <a:buChar char="•"/>
              <a:defRPr sz="900">
                <a:solidFill>
                  <a:schemeClr val="tx1"/>
                </a:solidFill>
              </a:defRPr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015317" y="1917531"/>
            <a:ext cx="4942417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-82480" y="-44532"/>
            <a:ext cx="3920200" cy="69470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1450" y="5247754"/>
            <a:ext cx="1291161" cy="12911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Content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742267" y="-1"/>
            <a:ext cx="5401733" cy="69025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16508" y="558800"/>
            <a:ext cx="4941226" cy="1379768"/>
          </a:xfrm>
        </p:spPr>
        <p:txBody>
          <a:bodyPr anchor="b"/>
          <a:lstStyle>
            <a:lvl1pPr>
              <a:defRPr sz="2400"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</a:lstStyle>
          <a:p>
            <a:r>
              <a:rPr lang="en-US"/>
              <a:t>Title – Full Bleed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16508" y="2159000"/>
            <a:ext cx="4941226" cy="3811588"/>
          </a:xfrm>
        </p:spPr>
        <p:txBody>
          <a:bodyPr/>
          <a:lstStyle>
            <a:lvl1pPr marL="214630" indent="-214630">
              <a:buFont typeface="Arial" panose="020B0704020202020204" pitchFamily="34" charset="0"/>
              <a:buChar char="•"/>
              <a:defRPr sz="1200"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 marL="556895" indent="-214630">
              <a:buFont typeface="Arial" panose="020B0704020202020204" pitchFamily="34" charset="0"/>
              <a:buChar char="•"/>
              <a:defRPr sz="1050">
                <a:solidFill>
                  <a:schemeClr val="bg1"/>
                </a:solidFill>
              </a:defRPr>
            </a:lvl2pPr>
            <a:lvl3pPr marL="814070" indent="-128905">
              <a:buFont typeface="Arial" panose="020B0704020202020204" pitchFamily="34" charset="0"/>
              <a:buChar char="•"/>
              <a:defRPr sz="900">
                <a:solidFill>
                  <a:schemeClr val="bg1"/>
                </a:solidFill>
              </a:defRPr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015317" y="1917531"/>
            <a:ext cx="4942417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-177933" y="-44532"/>
            <a:ext cx="3920200" cy="69470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	</a:t>
            </a:r>
          </a:p>
          <a:p>
            <a:r>
              <a:rPr lang="en-US"/>
              <a:t>	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1450" y="5247754"/>
            <a:ext cx="1291161" cy="12911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bg1">
            <a:alpha val="4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628651" y="1332089"/>
            <a:ext cx="7324928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– Chart Example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628650" y="1843088"/>
            <a:ext cx="7886700" cy="4248150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1450" y="5247754"/>
            <a:ext cx="1291161" cy="12911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Pr>
        <a:solidFill>
          <a:schemeClr val="bg1">
            <a:alpha val="4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628651" y="1332089"/>
            <a:ext cx="7324928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– SmartArt Example</a:t>
            </a:r>
          </a:p>
        </p:txBody>
      </p:sp>
      <p:sp>
        <p:nvSpPr>
          <p:cNvPr id="6" name="SmartArt Placeholder 5"/>
          <p:cNvSpPr>
            <a:spLocks noGrp="1"/>
          </p:cNvSpPr>
          <p:nvPr>
            <p:ph type="dgm" sz="quarter" idx="11"/>
          </p:nvPr>
        </p:nvSpPr>
        <p:spPr>
          <a:xfrm>
            <a:off x="628650" y="1690688"/>
            <a:ext cx="7886700" cy="4665662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1450" y="5247754"/>
            <a:ext cx="1291161" cy="12911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>
            <a:alpha val="4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628651" y="1332089"/>
            <a:ext cx="7324928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– Table Example</a:t>
            </a:r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1"/>
          </p:nvPr>
        </p:nvSpPr>
        <p:spPr>
          <a:xfrm>
            <a:off x="628650" y="1690689"/>
            <a:ext cx="7886700" cy="4410075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1450" y="5247754"/>
            <a:ext cx="1291161" cy="12911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1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73530" y="1122363"/>
            <a:ext cx="4572605" cy="2387600"/>
          </a:xfrm>
        </p:spPr>
        <p:txBody>
          <a:bodyPr anchor="b"/>
          <a:lstStyle>
            <a:lvl1pPr algn="l">
              <a:defRPr sz="4500"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73530" y="3602038"/>
            <a:ext cx="4572605" cy="1655762"/>
          </a:xfrm>
        </p:spPr>
        <p:txBody>
          <a:bodyPr/>
          <a:lstStyle>
            <a:lvl1pPr marL="0" indent="0" algn="l">
              <a:buNone/>
              <a:defRPr sz="1800">
                <a:latin typeface="Real Text Pro" charset="0"/>
                <a:ea typeface="Real Text Pro" charset="0"/>
                <a:cs typeface="Real Text Pro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39185" y="2883651"/>
            <a:ext cx="4977972" cy="497797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07318" y="1206500"/>
            <a:ext cx="4379259" cy="1524000"/>
          </a:xfrm>
        </p:spPr>
        <p:txBody>
          <a:bodyPr>
            <a:normAutofit/>
          </a:bodyPr>
          <a:lstStyle>
            <a:lvl1pPr algn="ctr">
              <a:defRPr sz="4500" b="1" i="0">
                <a:latin typeface="Real Text Pro Demibold" charset="0"/>
                <a:ea typeface="Real Text Pro Demibold" charset="0"/>
                <a:cs typeface="Real Text Pro Demibold" charset="0"/>
              </a:defRPr>
            </a:lvl1pPr>
          </a:lstStyle>
          <a:p>
            <a:r>
              <a:rPr lang="en-US"/>
              <a:t>Thank You!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1885951" y="2997200"/>
            <a:ext cx="5527832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19272" y="2997200"/>
            <a:ext cx="3461189" cy="34611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507318" y="1206500"/>
            <a:ext cx="4379259" cy="1524000"/>
          </a:xfrm>
        </p:spPr>
        <p:txBody>
          <a:bodyPr>
            <a:normAutofit/>
          </a:bodyPr>
          <a:lstStyle>
            <a:lvl1pPr algn="ctr">
              <a:defRPr sz="4500" b="1" i="0">
                <a:latin typeface="Real Text Pro Demibold" charset="0"/>
                <a:ea typeface="Real Text Pro Demibold" charset="0"/>
                <a:cs typeface="Real Text Pro Demibold" charset="0"/>
              </a:defRPr>
            </a:lvl1pPr>
          </a:lstStyle>
          <a:p>
            <a:r>
              <a:rPr lang="en-US"/>
              <a:t>Thank You!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885951" y="2997200"/>
            <a:ext cx="5527832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19272" y="2997200"/>
            <a:ext cx="3461189" cy="3461189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Section Page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28650" y="4515556"/>
            <a:ext cx="7372350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2001"/>
            <a:ext cx="7886700" cy="4351338"/>
          </a:xfrm>
        </p:spPr>
        <p:txBody>
          <a:bodyPr/>
          <a:lstStyle>
            <a:lvl1pPr>
              <a:defRPr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28651" y="1332089"/>
            <a:ext cx="7357533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02420"/>
            <a:ext cx="78867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1450" y="5247754"/>
            <a:ext cx="1291161" cy="12911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28650" y="1692001"/>
            <a:ext cx="7886700" cy="4351338"/>
          </a:xfrm>
        </p:spPr>
        <p:txBody>
          <a:bodyPr/>
          <a:lstStyle>
            <a:lvl1pPr>
              <a:defRPr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28651" y="1332089"/>
            <a:ext cx="7357533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28650" y="302420"/>
            <a:ext cx="78867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627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1450" y="5247754"/>
            <a:ext cx="1291161" cy="129116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457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37084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7084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01996" y="1825625"/>
            <a:ext cx="3886200" cy="4351338"/>
          </a:xfrm>
        </p:spPr>
        <p:txBody>
          <a:bodyPr/>
          <a:lstStyle>
            <a:lvl1pPr>
              <a:defRPr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28650" y="1690688"/>
            <a:ext cx="3708400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1450" y="5247754"/>
            <a:ext cx="1291161" cy="1291161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26" Type="http://schemas.openxmlformats.org/officeDocument/2006/relationships/slideLayout" Target="../slideLayouts/slideLayout47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29" Type="http://schemas.openxmlformats.org/officeDocument/2006/relationships/slideLayout" Target="../slideLayouts/slideLayout50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28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8.xml"/><Relationship Id="rId30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Northeastern Brand Template - Neutral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627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Real Head Pro" charset="0"/>
          <a:ea typeface="Real Head Pro" charset="0"/>
          <a:cs typeface="Real Head Pro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704020202020204"/>
        <a:buChar char="•"/>
        <a:defRPr sz="2100" kern="1200">
          <a:solidFill>
            <a:schemeClr val="tx1"/>
          </a:solidFill>
          <a:latin typeface="Real Text Pro" charset="0"/>
          <a:ea typeface="Real Text Pro" charset="0"/>
          <a:cs typeface="Real Text Pro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704020202020204"/>
        <a:buChar char="•"/>
        <a:defRPr sz="1800" kern="1200">
          <a:solidFill>
            <a:schemeClr val="tx1"/>
          </a:solidFill>
          <a:latin typeface="Real Text Pro" charset="0"/>
          <a:ea typeface="Real Text Pro" charset="0"/>
          <a:cs typeface="Real Text Pro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704020202020204"/>
        <a:buChar char="•"/>
        <a:defRPr sz="1500" kern="1200">
          <a:solidFill>
            <a:schemeClr val="tx1"/>
          </a:solidFill>
          <a:latin typeface="Real Text Pro" charset="0"/>
          <a:ea typeface="Real Text Pro" charset="0"/>
          <a:cs typeface="Real Text Pro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704020202020204"/>
        <a:buChar char="•"/>
        <a:defRPr sz="1350" kern="1200">
          <a:solidFill>
            <a:schemeClr val="tx1"/>
          </a:solidFill>
          <a:latin typeface="Real Text Pro" charset="0"/>
          <a:ea typeface="Real Text Pro" charset="0"/>
          <a:cs typeface="Real Text Pro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704020202020204"/>
        <a:buChar char="•"/>
        <a:defRPr sz="1350" kern="1200">
          <a:solidFill>
            <a:schemeClr val="tx1"/>
          </a:solidFill>
          <a:latin typeface="Real Text Pro" charset="0"/>
          <a:ea typeface="Real Text Pro" charset="0"/>
          <a:cs typeface="Real Text Pro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704020202020204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704020202020204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704020202020204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704020202020204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57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649" r:id="rId15"/>
    <p:sldLayoutId id="2147483650" r:id="rId16"/>
    <p:sldLayoutId id="2147483651" r:id="rId17"/>
    <p:sldLayoutId id="2147483656" r:id="rId18"/>
    <p:sldLayoutId id="2147483658" r:id="rId19"/>
    <p:sldLayoutId id="2147483659" r:id="rId20"/>
    <p:sldLayoutId id="2147483660" r:id="rId21"/>
    <p:sldLayoutId id="2147483661" r:id="rId22"/>
    <p:sldLayoutId id="2147483662" r:id="rId23"/>
    <p:sldLayoutId id="2147483663" r:id="rId24"/>
    <p:sldLayoutId id="2147483664" r:id="rId25"/>
    <p:sldLayoutId id="2147483665" r:id="rId26"/>
    <p:sldLayoutId id="2147483666" r:id="rId27"/>
    <p:sldLayoutId id="2147483667" r:id="rId28"/>
    <p:sldLayoutId id="2147483668" r:id="rId29"/>
    <p:sldLayoutId id="2147483669" r:id="rId3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8/10/relationships/comments" Target="../comments/modernComment_139_BA2AC637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6_4EA008C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7" Type="http://schemas.openxmlformats.org/officeDocument/2006/relationships/image" Target="../media/image3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microsoft.com/office/2018/10/relationships/comments" Target="../comments/modernComment_13B_726CD0EA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Layout" Target="../slideLayouts/slideLayout35.xml"/><Relationship Id="rId7" Type="http://schemas.openxmlformats.org/officeDocument/2006/relationships/image" Target="../media/image3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5.png"/><Relationship Id="rId5" Type="http://schemas.microsoft.com/office/2018/10/relationships/comments" Target="../comments/modernComment_13D_D3CDC249.xml"/><Relationship Id="rId4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microsoft.com/office/2018/10/relationships/comments" Target="../comments/modernComment_13C_2EA05B6B.xml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microsoft.com/office/2018/10/relationships/comments" Target="../comments/modernComment_13F_7BA3E340.xml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A_C2D38FFD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1.png"/><Relationship Id="rId4" Type="http://schemas.microsoft.com/office/2018/10/relationships/comments" Target="../comments/modernComment_13E_EE7FBEDE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unestone.academy/ns/books/published/pythonds/Graphs/ImplementingKnightsTour.html" TargetMode="External"/><Relationship Id="rId2" Type="http://schemas.openxmlformats.org/officeDocument/2006/relationships/hyperlink" Target="https://github.com/XReaper95/knights-tour-python" TargetMode="External"/><Relationship Id="rId1" Type="http://schemas.openxmlformats.org/officeDocument/2006/relationships/slideLayout" Target="../slideLayouts/slideLayout35.xml"/><Relationship Id="rId5" Type="http://schemas.openxmlformats.org/officeDocument/2006/relationships/hyperlink" Target="https://www.tutorialspoint.com/data_structures_algorithms/knight_tour_problem.htm" TargetMode="External"/><Relationship Id="rId4" Type="http://schemas.openxmlformats.org/officeDocument/2006/relationships/hyperlink" Target="https://www.geeksforgeeks.org/the-knights-tour-proble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3.xml"/><Relationship Id="rId7" Type="http://schemas.microsoft.com/office/2018/10/relationships/comments" Target="../comments/modernComment_134_0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35.xml"/><Relationship Id="rId11" Type="http://schemas.openxmlformats.org/officeDocument/2006/relationships/image" Target="../media/image14.png"/><Relationship Id="rId5" Type="http://schemas.openxmlformats.org/officeDocument/2006/relationships/tags" Target="../tags/tag5.xml"/><Relationship Id="rId10" Type="http://schemas.openxmlformats.org/officeDocument/2006/relationships/image" Target="../media/image13.png"/><Relationship Id="rId4" Type="http://schemas.openxmlformats.org/officeDocument/2006/relationships/tags" Target="../tags/tag4.xml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8.xml"/><Relationship Id="rId7" Type="http://schemas.openxmlformats.org/officeDocument/2006/relationships/image" Target="../media/image16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5.png"/><Relationship Id="rId5" Type="http://schemas.microsoft.com/office/2018/10/relationships/comments" Target="../comments/modernComment_135_0.xml"/><Relationship Id="rId4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image" Target="../media/image20.png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image" Target="../media/image19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18.png"/><Relationship Id="rId5" Type="http://schemas.openxmlformats.org/officeDocument/2006/relationships/tags" Target="../tags/tag13.xml"/><Relationship Id="rId15" Type="http://schemas.openxmlformats.org/officeDocument/2006/relationships/image" Target="../media/image22.jpeg"/><Relationship Id="rId10" Type="http://schemas.microsoft.com/office/2018/10/relationships/comments" Target="../comments/modernComment_133_0.xml"/><Relationship Id="rId4" Type="http://schemas.openxmlformats.org/officeDocument/2006/relationships/tags" Target="../tags/tag12.xml"/><Relationship Id="rId9" Type="http://schemas.openxmlformats.org/officeDocument/2006/relationships/notesSlide" Target="../notesSlides/notesSlide1.xml"/><Relationship Id="rId1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E_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710" y="1122680"/>
            <a:ext cx="4572635" cy="2387600"/>
          </a:xfrm>
        </p:spPr>
        <p:txBody>
          <a:bodyPr>
            <a:normAutofit/>
          </a:bodyPr>
          <a:lstStyle/>
          <a:p>
            <a:r>
              <a:rPr lang="en-US">
                <a:latin typeface="Real Head Pro"/>
              </a:rPr>
              <a:t>Knight's Tour using Backtracking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530" y="3602038"/>
            <a:ext cx="4572605" cy="1655762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Anjali Haryani, Yuexin Ma, Payal Chavan, </a:t>
            </a:r>
            <a:r>
              <a:rPr lang="en-US">
                <a:sym typeface="+mn-ea"/>
              </a:rPr>
              <a:t>Mengyuan Liu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eal Head Pro"/>
                <a:sym typeface="+mn-ea"/>
              </a:rPr>
              <a:t>Algorithm Visualization &amp;</a:t>
            </a:r>
            <a:endParaRPr lang="en-US" dirty="0">
              <a:latin typeface="Real Head Pro"/>
            </a:endParaRPr>
          </a:p>
          <a:p>
            <a:r>
              <a:rPr lang="en-US">
                <a:latin typeface="Real Head Pro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853186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Real Head Pro"/>
              </a:rPr>
              <a:t>Backtracking Implementation </a:t>
            </a:r>
            <a:r>
              <a:rPr lang="en-US" dirty="0">
                <a:latin typeface="Real Head Pro"/>
              </a:rPr>
              <a:t>     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980160-A17B-2F2E-F0EA-81A12419EE2F}"/>
              </a:ext>
            </a:extLst>
          </p:cNvPr>
          <p:cNvSpPr txBox="1"/>
          <p:nvPr/>
        </p:nvSpPr>
        <p:spPr>
          <a:xfrm>
            <a:off x="628195" y="1399633"/>
            <a:ext cx="8173655" cy="1354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b="1">
                <a:latin typeface="Calibri"/>
                <a:cs typeface="Arial"/>
              </a:rPr>
              <a:t>Exploration:</a:t>
            </a:r>
            <a:endParaRPr lang="en-US" sz="1600">
              <a:latin typeface="Calibri"/>
              <a:cs typeface="Calibri"/>
            </a:endParaRPr>
          </a:p>
          <a:p>
            <a:pPr marL="742950" lvl="1" indent="-285750">
              <a:buAutoNum type="arabicPeriod"/>
            </a:pPr>
            <a:r>
              <a:rPr lang="en-US" sz="1600">
                <a:latin typeface="Calibri"/>
                <a:cs typeface="Arial"/>
              </a:rPr>
              <a:t>Place the knight on an empty cell &amp; Explore all possible valid moves from that cell.</a:t>
            </a:r>
            <a:endParaRPr lang="en-US" sz="1600">
              <a:latin typeface="Calibri"/>
              <a:cs typeface="Calibri"/>
            </a:endParaRPr>
          </a:p>
          <a:p>
            <a:pPr marL="742950" lvl="1" indent="-285750">
              <a:buAutoNum type="arabicPeriod"/>
            </a:pPr>
            <a:r>
              <a:rPr lang="en-US" sz="1600">
                <a:solidFill>
                  <a:srgbClr val="000000"/>
                </a:solidFill>
                <a:latin typeface="Calibri"/>
                <a:cs typeface="Arial"/>
              </a:rPr>
              <a:t>Recursively explore.</a:t>
            </a:r>
            <a:endParaRPr lang="en-US" sz="1600"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1600" b="1">
              <a:latin typeface="Calibri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</p:txBody>
      </p:sp>
      <p:pic>
        <p:nvPicPr>
          <p:cNvPr id="6" name="Picture 5" descr="A screenshot of a game&#10;&#10;Description automatically generated">
            <a:extLst>
              <a:ext uri="{FF2B5EF4-FFF2-40B4-BE49-F238E27FC236}">
                <a16:creationId xmlns:a16="http://schemas.microsoft.com/office/drawing/2014/main" id="{35CE761B-C93A-7D4B-37C3-BA3E2395D9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36" t="2027" r="1036" b="1858"/>
          <a:stretch/>
        </p:blipFill>
        <p:spPr>
          <a:xfrm>
            <a:off x="559405" y="4178783"/>
            <a:ext cx="1973211" cy="1932987"/>
          </a:xfrm>
          <a:prstGeom prst="rect">
            <a:avLst/>
          </a:prstGeom>
        </p:spPr>
      </p:pic>
      <p:pic>
        <p:nvPicPr>
          <p:cNvPr id="9" name="Picture 8" descr="A chess board with a horse head and x&#10;&#10;Description automatically generated">
            <a:extLst>
              <a:ext uri="{FF2B5EF4-FFF2-40B4-BE49-F238E27FC236}">
                <a16:creationId xmlns:a16="http://schemas.microsoft.com/office/drawing/2014/main" id="{A8BDF00D-A539-68E3-DE04-0F8A3A449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700" y="4167721"/>
            <a:ext cx="2069851" cy="1953870"/>
          </a:xfrm>
          <a:prstGeom prst="rect">
            <a:avLst/>
          </a:prstGeom>
        </p:spPr>
      </p:pic>
      <p:pic>
        <p:nvPicPr>
          <p:cNvPr id="10" name="Picture 9" descr="A chess board with a horse head&#10;&#10;Description automatically generated">
            <a:extLst>
              <a:ext uri="{FF2B5EF4-FFF2-40B4-BE49-F238E27FC236}">
                <a16:creationId xmlns:a16="http://schemas.microsoft.com/office/drawing/2014/main" id="{73309BDE-46D5-2CF3-1C1B-D45EBEFAA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9559" y="4164827"/>
            <a:ext cx="2037252" cy="19677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28CC73-64F3-7B32-85CA-DE157CA8E59C}"/>
              </a:ext>
            </a:extLst>
          </p:cNvPr>
          <p:cNvSpPr txBox="1"/>
          <p:nvPr/>
        </p:nvSpPr>
        <p:spPr>
          <a:xfrm>
            <a:off x="2595895" y="6347993"/>
            <a:ext cx="39244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8000"/>
                </a:solidFill>
                <a:latin typeface="Menlo"/>
              </a:rPr>
              <a:t>Python Library Used: PyQt5</a:t>
            </a:r>
            <a:endParaRPr lang="en-US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DB2FD5-AA4E-870C-F3A3-D4D643C8F977}"/>
              </a:ext>
            </a:extLst>
          </p:cNvPr>
          <p:cNvSpPr txBox="1"/>
          <p:nvPr/>
        </p:nvSpPr>
        <p:spPr>
          <a:xfrm>
            <a:off x="629518" y="2213738"/>
            <a:ext cx="7898859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1600" b="1">
                <a:cs typeface="Arial"/>
              </a:rPr>
              <a:t>Base Case:</a:t>
            </a:r>
            <a:r>
              <a:rPr lang="en-US" sz="1600">
                <a:cs typeface="Arial"/>
              </a:rPr>
              <a:t>​</a:t>
            </a:r>
          </a:p>
          <a:p>
            <a:pPr marL="742950" lvl="1" indent="-285750">
              <a:buFont typeface=""/>
              <a:buAutoNum type="arabicPeriod"/>
            </a:pPr>
            <a:r>
              <a:rPr lang="en-US" sz="1600">
                <a:cs typeface="Arial"/>
              </a:rPr>
              <a:t>If we have visited all cells on the chessboard. (Suppose we have 5*5 chessboard, then we must have 25-1=24 moves starting from 0).​</a:t>
            </a:r>
          </a:p>
          <a:p>
            <a:pPr marL="742950" lvl="1" indent="-285750">
              <a:buFont typeface=""/>
              <a:buAutoNum type="arabicPeriod"/>
            </a:pPr>
            <a:r>
              <a:rPr lang="en-US" sz="1600">
                <a:cs typeface="Arial"/>
              </a:rPr>
              <a:t>If this condition is met, we have found a valid solution, stop.​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7D3EB-4059-FEA9-7CF5-99B98E9E71B0}"/>
              </a:ext>
            </a:extLst>
          </p:cNvPr>
          <p:cNvSpPr txBox="1"/>
          <p:nvPr/>
        </p:nvSpPr>
        <p:spPr>
          <a:xfrm>
            <a:off x="629519" y="3290728"/>
            <a:ext cx="785716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1600" b="1">
                <a:cs typeface="Arial"/>
              </a:rPr>
              <a:t>Backtracking:</a:t>
            </a:r>
            <a:r>
              <a:rPr lang="en-US" sz="1600">
                <a:cs typeface="Arial"/>
              </a:rPr>
              <a:t>​​</a:t>
            </a:r>
          </a:p>
          <a:p>
            <a:pPr marL="742950" lvl="1" indent="-285750">
              <a:buFont typeface=""/>
              <a:buAutoNum type="arabicPeriod"/>
            </a:pPr>
            <a:r>
              <a:rPr lang="en-US" sz="1600">
                <a:cs typeface="Arial"/>
              </a:rPr>
              <a:t>If the base case is not met, we backtrack.​​</a:t>
            </a:r>
          </a:p>
          <a:p>
            <a:pPr marL="742950" lvl="1" indent="-285750">
              <a:buFont typeface=""/>
              <a:buAutoNum type="arabicPeriod"/>
            </a:pPr>
            <a:r>
              <a:rPr lang="en-US" sz="1600">
                <a:cs typeface="Arial"/>
              </a:rPr>
              <a:t>This process continues until we find a solution or exhaust all possibilities.​</a:t>
            </a:r>
          </a:p>
        </p:txBody>
      </p:sp>
    </p:spTree>
    <p:extLst>
      <p:ext uri="{BB962C8B-B14F-4D97-AF65-F5344CB8AC3E}">
        <p14:creationId xmlns:p14="http://schemas.microsoft.com/office/powerpoint/2010/main" val="312336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Content Placeholder 5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1111476-B749-4B40-C5CC-5823B3072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-1396" y="46081"/>
            <a:ext cx="5753887" cy="676727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5628949-3891-4D66-03CC-22FE1CDC1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8670" y="778195"/>
            <a:ext cx="3327478" cy="14152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3600">
                <a:latin typeface="Real Head Pro"/>
                <a:ea typeface="+mj-ea"/>
                <a:cs typeface="+mj-cs"/>
              </a:rPr>
              <a:t>Implementation</a:t>
            </a:r>
            <a:r>
              <a:rPr lang="en-US" sz="2800" kern="1200">
                <a:latin typeface="+mj-lt"/>
                <a:ea typeface="+mj-ea"/>
                <a:cs typeface="+mj-cs"/>
              </a:rPr>
              <a:t> 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14F3B-5CE8-8DA2-5DFA-352CB6E1B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BE017B6-6466-CA44-A203-DCC007137B39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19" name="Picture 18" descr="A screenshot of a game&#10;&#10;Description automatically generated">
            <a:extLst>
              <a:ext uri="{FF2B5EF4-FFF2-40B4-BE49-F238E27FC236}">
                <a16:creationId xmlns:a16="http://schemas.microsoft.com/office/drawing/2014/main" id="{9DB2D3C0-CE71-9684-1DD4-D8FE40866E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2491" y="1848007"/>
            <a:ext cx="3002626" cy="332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442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4193" y="320467"/>
            <a:ext cx="8837193" cy="1325563"/>
          </a:xfrm>
        </p:spPr>
        <p:txBody>
          <a:bodyPr>
            <a:normAutofit/>
          </a:bodyPr>
          <a:lstStyle/>
          <a:p>
            <a:r>
              <a:rPr lang="en-US" sz="3200">
                <a:latin typeface="Real Head Pro"/>
              </a:rPr>
              <a:t>Algorithm Visualization w/o Backtracking Steps</a:t>
            </a:r>
            <a:endParaRPr lang="en-US" sz="3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1109101-B153-1AF2-2A87-25C176AA2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94" y="1529335"/>
            <a:ext cx="2588520" cy="2319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B0B578-0A65-06E0-D246-80BF1DFAE3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664" y="5207163"/>
            <a:ext cx="6134246" cy="1333096"/>
          </a:xfrm>
          <a:prstGeom prst="rect">
            <a:avLst/>
          </a:prstGeom>
        </p:spPr>
      </p:pic>
      <p:pic>
        <p:nvPicPr>
          <p:cNvPr id="5" name="WoBacktracking.mp4">
            <a:hlinkClick r:id="" action="ppaction://media"/>
            <a:extLst>
              <a:ext uri="{FF2B5EF4-FFF2-40B4-BE49-F238E27FC236}">
                <a16:creationId xmlns:a16="http://schemas.microsoft.com/office/drawing/2014/main" id="{E5ECE7F0-F41C-B7FE-C432-1094FDC232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74451" y="1528767"/>
            <a:ext cx="4010971" cy="358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3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4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7624" y="302420"/>
            <a:ext cx="9037893" cy="1325563"/>
          </a:xfrm>
        </p:spPr>
        <p:txBody>
          <a:bodyPr>
            <a:normAutofit/>
          </a:bodyPr>
          <a:lstStyle/>
          <a:p>
            <a:r>
              <a:rPr lang="en-US" sz="3200">
                <a:latin typeface="Real Head Pro"/>
              </a:rPr>
              <a:t>Algorithm Visualization With Backtracking Steps                                   </a:t>
            </a:r>
            <a:endParaRPr lang="en-US" sz="3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D0F58E0-B926-21A8-4D45-4A5D991C9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404" y="1482291"/>
            <a:ext cx="2822268" cy="2272770"/>
          </a:xfrm>
          <a:prstGeom prst="rect">
            <a:avLst/>
          </a:prstGeom>
        </p:spPr>
      </p:pic>
      <p:pic>
        <p:nvPicPr>
          <p:cNvPr id="8" name="Picture 7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6C9236B4-59A8-4C2F-6CB9-02662D5F49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640" y="5064465"/>
            <a:ext cx="5659653" cy="1105952"/>
          </a:xfrm>
          <a:prstGeom prst="rect">
            <a:avLst/>
          </a:prstGeom>
        </p:spPr>
      </p:pic>
      <p:pic>
        <p:nvPicPr>
          <p:cNvPr id="2" name="withBacktracking.mp4">
            <a:hlinkClick r:id="" action="ppaction://media"/>
            <a:extLst>
              <a:ext uri="{FF2B5EF4-FFF2-40B4-BE49-F238E27FC236}">
                <a16:creationId xmlns:a16="http://schemas.microsoft.com/office/drawing/2014/main" id="{786DB8E6-7000-6B90-A369-AEE4C63EE5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88224" y="1482291"/>
            <a:ext cx="3937001" cy="345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7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5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9" y="1709741"/>
            <a:ext cx="5038375" cy="2218064"/>
          </a:xfrm>
        </p:spPr>
        <p:txBody>
          <a:bodyPr/>
          <a:lstStyle/>
          <a:p>
            <a:r>
              <a:rPr lang="en-US">
                <a:latin typeface="Real Head Pro"/>
              </a:rPr>
              <a:t>Time Complexity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82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latin typeface="Real Head Pro"/>
              </a:rPr>
              <a:t>Time Complexity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t>17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297ACE-E7A3-C4B6-94A0-942C9F803A95}"/>
              </a:ext>
            </a:extLst>
          </p:cNvPr>
          <p:cNvSpPr txBox="1"/>
          <p:nvPr/>
        </p:nvSpPr>
        <p:spPr>
          <a:xfrm>
            <a:off x="668430" y="1865763"/>
            <a:ext cx="266092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215E9A"/>
                </a:solidFill>
                <a:latin typeface="Arial"/>
                <a:cs typeface="Arial"/>
              </a:rPr>
              <a:t>Theoretical Analysis</a:t>
            </a:r>
            <a:endParaRPr lang="en-US"/>
          </a:p>
          <a:p>
            <a:endParaRPr lang="en-US" sz="1400" b="1">
              <a:solidFill>
                <a:srgbClr val="215E9A"/>
              </a:solidFill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52E049-CD6C-4A8C-B6CD-7C18B1C1AD5F}"/>
              </a:ext>
            </a:extLst>
          </p:cNvPr>
          <p:cNvSpPr txBox="1"/>
          <p:nvPr/>
        </p:nvSpPr>
        <p:spPr>
          <a:xfrm>
            <a:off x="671176" y="2267291"/>
            <a:ext cx="3771983" cy="34470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600">
              <a:solidFill>
                <a:srgbClr val="212121"/>
              </a:solidFill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en-US" sz="1600" b="1">
                <a:solidFill>
                  <a:srgbClr val="212121"/>
                </a:solidFill>
                <a:ea typeface="+mn-lt"/>
                <a:cs typeface="+mn-lt"/>
              </a:rPr>
              <a:t>Worst-case : </a:t>
            </a:r>
            <a:r>
              <a:rPr lang="en-US" sz="1600">
                <a:solidFill>
                  <a:srgbClr val="212121"/>
                </a:solidFill>
                <a:ea typeface="+mn-lt"/>
                <a:cs typeface="+mn-lt"/>
              </a:rPr>
              <a:t> ( O(8^(N * M) )</a:t>
            </a:r>
          </a:p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rgbClr val="212121"/>
                </a:solidFill>
                <a:ea typeface="+mn-lt"/>
                <a:cs typeface="+mn-lt"/>
              </a:rPr>
              <a:t>Explores 8 possibles moves</a:t>
            </a:r>
          </a:p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rgbClr val="212121"/>
                </a:solidFill>
                <a:ea typeface="+mn-lt"/>
                <a:cs typeface="+mn-lt"/>
              </a:rPr>
              <a:t>N * M cells to visit</a:t>
            </a:r>
          </a:p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rgbClr val="212121"/>
                </a:solidFill>
                <a:ea typeface="+mn-lt"/>
                <a:cs typeface="+mn-lt"/>
              </a:rPr>
              <a:t>Exponential Complexity due to </a:t>
            </a:r>
            <a:r>
              <a:rPr lang="en-US" sz="1600">
                <a:solidFill>
                  <a:srgbClr val="212121"/>
                </a:solidFill>
                <a:latin typeface="-webkit-standard"/>
                <a:ea typeface="+mn-lt"/>
                <a:cs typeface="+mn-lt"/>
              </a:rPr>
              <a:t>increase in possible moves as the board size grows.</a:t>
            </a:r>
          </a:p>
          <a:p>
            <a:pPr marL="171450" indent="-171450">
              <a:buFont typeface="Arial"/>
              <a:buChar char="•"/>
            </a:pPr>
            <a:endParaRPr lang="en-US" sz="1600">
              <a:solidFill>
                <a:srgbClr val="212121"/>
              </a:solidFill>
              <a:latin typeface="-webkit-standard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1600" b="1">
                <a:solidFill>
                  <a:srgbClr val="212121"/>
                </a:solidFill>
                <a:latin typeface="-webkit-standard"/>
                <a:ea typeface="+mn-lt"/>
                <a:cs typeface="+mn-lt"/>
              </a:rPr>
              <a:t>  Best-case: </a:t>
            </a:r>
            <a:r>
              <a:rPr lang="en-US" sz="1600">
                <a:solidFill>
                  <a:srgbClr val="212121"/>
                </a:solidFill>
                <a:latin typeface="-webkit-standard"/>
                <a:ea typeface="+mn-lt"/>
                <a:cs typeface="+mn-lt"/>
              </a:rPr>
              <a:t>( O</a:t>
            </a:r>
            <a:r>
              <a:rPr lang="en-US" sz="1600">
                <a:solidFill>
                  <a:srgbClr val="212121"/>
                </a:solidFill>
                <a:ea typeface="+mn-lt"/>
                <a:cs typeface="+mn-lt"/>
              </a:rPr>
              <a:t>(N * M)</a:t>
            </a:r>
            <a:r>
              <a:rPr lang="en-US" sz="1600">
                <a:solidFill>
                  <a:srgbClr val="212121"/>
                </a:solidFill>
                <a:latin typeface="-webkit-standard"/>
                <a:ea typeface="+mn-lt"/>
                <a:cs typeface="+mn-lt"/>
              </a:rPr>
              <a:t> )</a:t>
            </a:r>
            <a:endParaRPr lang="en-US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rgbClr val="212121"/>
                </a:solidFill>
                <a:latin typeface="-webkit-standard"/>
                <a:ea typeface="+mn-lt"/>
                <a:cs typeface="+mn-lt"/>
              </a:rPr>
              <a:t>Find valid tour quickly without backtracking</a:t>
            </a:r>
          </a:p>
          <a:p>
            <a:pPr marL="171450" indent="-171450">
              <a:buFont typeface="Arial"/>
              <a:buChar char="•"/>
            </a:pPr>
            <a:endParaRPr lang="en-US" sz="1200">
              <a:solidFill>
                <a:srgbClr val="212121"/>
              </a:solidFill>
              <a:latin typeface="Calibri"/>
              <a:ea typeface="+mn-lt"/>
              <a:cs typeface="+mn-lt"/>
            </a:endParaRPr>
          </a:p>
          <a:p>
            <a:endParaRPr lang="en-US" sz="1200">
              <a:solidFill>
                <a:srgbClr val="212121"/>
              </a:solidFill>
              <a:latin typeface="Calibri"/>
              <a:ea typeface="+mn-lt"/>
              <a:cs typeface="+mn-lt"/>
            </a:endParaRPr>
          </a:p>
          <a:p>
            <a:endParaRPr lang="en-US">
              <a:solidFill>
                <a:srgbClr val="212121"/>
              </a:solidFill>
              <a:ea typeface="+mn-lt"/>
              <a:cs typeface="+mn-lt"/>
            </a:endParaRPr>
          </a:p>
        </p:txBody>
      </p:sp>
      <p:pic>
        <p:nvPicPr>
          <p:cNvPr id="6" name="Picture 5" descr="A game board with a horse head&#10;&#10;Description automatically generated">
            <a:extLst>
              <a:ext uri="{FF2B5EF4-FFF2-40B4-BE49-F238E27FC236}">
                <a16:creationId xmlns:a16="http://schemas.microsoft.com/office/drawing/2014/main" id="{C90D36AD-52A3-E94C-24C0-439191DD4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242" y="1771210"/>
            <a:ext cx="3297953" cy="331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6109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latin typeface="Real Head Pro"/>
              </a:rPr>
              <a:t>Time Complexity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297ACE-E7A3-C4B6-94A0-942C9F803A95}"/>
              </a:ext>
            </a:extLst>
          </p:cNvPr>
          <p:cNvSpPr txBox="1"/>
          <p:nvPr/>
        </p:nvSpPr>
        <p:spPr>
          <a:xfrm>
            <a:off x="4253160" y="1830503"/>
            <a:ext cx="4694232" cy="36317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solidFill>
                  <a:srgbClr val="215E9A"/>
                </a:solidFill>
                <a:latin typeface="Arial"/>
                <a:cs typeface="Arial"/>
              </a:rPr>
              <a:t>Experimental Analysis:</a:t>
            </a:r>
          </a:p>
          <a:p>
            <a:endParaRPr lang="en-US" sz="1400" b="1">
              <a:solidFill>
                <a:srgbClr val="215E9A"/>
              </a:solidFill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</a:pPr>
            <a:endParaRPr lang="en-US" sz="1600">
              <a:solidFill>
                <a:srgbClr val="212121"/>
              </a:solidFill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endParaRPr lang="en-US" sz="1600">
              <a:solidFill>
                <a:srgbClr val="212121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1600">
              <a:solidFill>
                <a:srgbClr val="000000"/>
              </a:solidFill>
              <a:latin typeface="Calibri"/>
              <a:ea typeface="+mn-lt"/>
              <a:cs typeface="+mn-lt"/>
            </a:endParaRPr>
          </a:p>
          <a:p>
            <a:endParaRPr lang="en-US" sz="1600">
              <a:solidFill>
                <a:srgbClr val="000000"/>
              </a:solidFill>
              <a:latin typeface="-webkit-standard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1600">
              <a:solidFill>
                <a:srgbClr val="212121"/>
              </a:solidFill>
              <a:latin typeface="Calibri"/>
              <a:ea typeface="+mn-lt"/>
              <a:cs typeface="+mn-lt"/>
            </a:endParaRPr>
          </a:p>
          <a:p>
            <a:endParaRPr lang="en-US" sz="1400" b="1">
              <a:solidFill>
                <a:srgbClr val="215E9A"/>
              </a:solidFill>
              <a:latin typeface="Arial"/>
              <a:ea typeface="+mn-lt"/>
              <a:cs typeface="Arial"/>
            </a:endParaRPr>
          </a:p>
          <a:p>
            <a:endParaRPr lang="en-US" sz="1400" b="1">
              <a:solidFill>
                <a:srgbClr val="215E9A"/>
              </a:solidFill>
              <a:latin typeface="Arial"/>
              <a:cs typeface="Arial"/>
            </a:endParaRPr>
          </a:p>
          <a:p>
            <a:endParaRPr lang="en-US" sz="1400" b="1">
              <a:solidFill>
                <a:srgbClr val="215E9A"/>
              </a:solidFill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1600">
                <a:solidFill>
                  <a:srgbClr val="000000"/>
                </a:solidFill>
                <a:latin typeface="Calibri"/>
                <a:cs typeface="Arial"/>
              </a:rPr>
              <a:t>Results show the algorithm's exponential nature.</a:t>
            </a:r>
            <a:endParaRPr lang="en-US" sz="1600">
              <a:solidFill>
                <a:srgbClr val="215E9A"/>
              </a:solidFill>
              <a:latin typeface="Calibri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1600">
                <a:solidFill>
                  <a:srgbClr val="000000"/>
                </a:solidFill>
                <a:latin typeface="Calibri"/>
                <a:cs typeface="Arial"/>
              </a:rPr>
              <a:t>The time jump from 5x5 to 6x6 and 7x7 shows rapid complexity growth.</a:t>
            </a:r>
            <a:endParaRPr lang="en-US" sz="1600">
              <a:solidFill>
                <a:srgbClr val="215E9A"/>
              </a:solidFill>
              <a:latin typeface="Calibri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1600">
                <a:solidFill>
                  <a:srgbClr val="000000"/>
                </a:solidFill>
                <a:latin typeface="Calibri"/>
                <a:cs typeface="Arial"/>
              </a:rPr>
              <a:t>Small increase from 7x7 to 8x8 suggests possible algorithmic efficiencies or earlier solution finding.</a:t>
            </a:r>
            <a:endParaRPr lang="en-US" sz="1600">
              <a:latin typeface="Calibri"/>
              <a:cs typeface="Calibri"/>
            </a:endParaRPr>
          </a:p>
        </p:txBody>
      </p:sp>
      <p:pic>
        <p:nvPicPr>
          <p:cNvPr id="2" name="Picture 1" descr="A line graph with numbers and text&#10;&#10;Description automatically generated">
            <a:extLst>
              <a:ext uri="{FF2B5EF4-FFF2-40B4-BE49-F238E27FC236}">
                <a16:creationId xmlns:a16="http://schemas.microsoft.com/office/drawing/2014/main" id="{759AA1FB-B122-D5C2-C2BC-EBDE2352F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91" y="2005707"/>
            <a:ext cx="4069594" cy="3559526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8EA700C-7896-613F-FB66-68E52C5C7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959029"/>
              </p:ext>
            </p:extLst>
          </p:nvPr>
        </p:nvGraphicFramePr>
        <p:xfrm>
          <a:off x="4571999" y="2262493"/>
          <a:ext cx="3092219" cy="185928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152498">
                  <a:extLst>
                    <a:ext uri="{9D8B030D-6E8A-4147-A177-3AD203B41FA5}">
                      <a16:colId xmlns:a16="http://schemas.microsoft.com/office/drawing/2014/main" val="1962611393"/>
                    </a:ext>
                  </a:extLst>
                </a:gridCol>
                <a:gridCol w="1939721">
                  <a:extLst>
                    <a:ext uri="{9D8B030D-6E8A-4147-A177-3AD203B41FA5}">
                      <a16:colId xmlns:a16="http://schemas.microsoft.com/office/drawing/2014/main" val="2285740781"/>
                    </a:ext>
                  </a:extLst>
                </a:gridCol>
              </a:tblGrid>
              <a:tr h="227792">
                <a:tc>
                  <a:txBody>
                    <a:bodyPr/>
                    <a:lstStyle/>
                    <a:p>
                      <a:r>
                        <a:rPr lang="en-US"/>
                        <a:t>Board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Time (seconds)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218604"/>
                  </a:ext>
                </a:extLst>
              </a:tr>
              <a:tr h="25750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u="none" strike="noStrike" noProof="0">
                          <a:solidFill>
                            <a:srgbClr val="212121"/>
                          </a:solidFill>
                        </a:rPr>
                        <a:t>5x5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u="none" strike="noStrike" noProof="0">
                          <a:solidFill>
                            <a:srgbClr val="212121"/>
                          </a:solidFill>
                        </a:rPr>
                        <a:t>0.01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081918"/>
                  </a:ext>
                </a:extLst>
              </a:tr>
              <a:tr h="25750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u="none" strike="noStrike" noProof="0">
                          <a:solidFill>
                            <a:srgbClr val="212121"/>
                          </a:solidFill>
                        </a:rPr>
                        <a:t>6x6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u="none" strike="noStrike" noProof="0">
                          <a:solidFill>
                            <a:srgbClr val="212121"/>
                          </a:solidFill>
                        </a:rPr>
                        <a:t>0.22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543413"/>
                  </a:ext>
                </a:extLst>
              </a:tr>
              <a:tr h="25750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u="none" strike="noStrike" noProof="0">
                          <a:solidFill>
                            <a:srgbClr val="212121"/>
                          </a:solidFill>
                        </a:rPr>
                        <a:t>7x7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u="none" strike="noStrike" noProof="0">
                          <a:solidFill>
                            <a:srgbClr val="212121"/>
                          </a:solidFill>
                        </a:rPr>
                        <a:t>6.42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904472"/>
                  </a:ext>
                </a:extLst>
              </a:tr>
              <a:tr h="25750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u="none" strike="noStrike" noProof="0" dirty="0">
                          <a:solidFill>
                            <a:srgbClr val="212121"/>
                          </a:solidFill>
                        </a:rPr>
                        <a:t>8x8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u="none" strike="noStrike" noProof="0" dirty="0">
                          <a:solidFill>
                            <a:srgbClr val="212121"/>
                          </a:solidFill>
                        </a:rPr>
                        <a:t>7.36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774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433811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208" y="1421787"/>
            <a:ext cx="5673049" cy="2218064"/>
          </a:xfrm>
        </p:spPr>
        <p:txBody>
          <a:bodyPr/>
          <a:lstStyle/>
          <a:p>
            <a:r>
              <a:rPr lang="en-US">
                <a:latin typeface="Real Head Pro"/>
              </a:rPr>
              <a:t>Technical Challenges &amp; Conclusion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88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latin typeface="Real Head Pro"/>
              </a:rPr>
              <a:t>Technical Challenges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t>20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980160-A17B-2F2E-F0EA-81A12419EE2F}"/>
              </a:ext>
            </a:extLst>
          </p:cNvPr>
          <p:cNvSpPr txBox="1"/>
          <p:nvPr/>
        </p:nvSpPr>
        <p:spPr>
          <a:xfrm>
            <a:off x="197399" y="1990241"/>
            <a:ext cx="8792057" cy="29854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200">
              <a:solidFill>
                <a:srgbClr val="111111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rgbClr val="111111"/>
                </a:solidFill>
                <a:latin typeface="Calibri"/>
                <a:cs typeface="Arial"/>
              </a:rPr>
              <a:t>Slow Backtracking Steps</a:t>
            </a:r>
          </a:p>
          <a:p>
            <a:endParaRPr lang="en-US" sz="1600">
              <a:solidFill>
                <a:srgbClr val="111111"/>
              </a:solidFill>
              <a:latin typeface="Calibri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rgbClr val="111111"/>
                </a:solidFill>
                <a:latin typeface="Calibri"/>
                <a:cs typeface="Arial"/>
              </a:rPr>
              <a:t>Memory Usage</a:t>
            </a:r>
          </a:p>
          <a:p>
            <a:pPr marL="285750" indent="-285750">
              <a:buFont typeface="Arial"/>
              <a:buChar char="•"/>
            </a:pPr>
            <a:endParaRPr lang="en-US" sz="1600">
              <a:solidFill>
                <a:srgbClr val="111111"/>
              </a:solidFill>
              <a:latin typeface="Calibri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rgbClr val="111111"/>
                </a:solidFill>
                <a:latin typeface="Calibri"/>
                <a:cs typeface="Arial"/>
              </a:rPr>
              <a:t>Performance Issues</a:t>
            </a:r>
          </a:p>
          <a:p>
            <a:pPr marL="285750" indent="-285750">
              <a:buFont typeface="Arial"/>
              <a:buChar char="•"/>
            </a:pPr>
            <a:endParaRPr lang="en-US" sz="1600">
              <a:solidFill>
                <a:srgbClr val="111111"/>
              </a:solidFill>
              <a:latin typeface="Calibri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rgbClr val="111111"/>
                </a:solidFill>
                <a:latin typeface="Calibri"/>
                <a:cs typeface="Arial"/>
              </a:rPr>
              <a:t>Edge Cases and Constraints</a:t>
            </a:r>
          </a:p>
          <a:p>
            <a:pPr marL="285750" indent="-285750">
              <a:buFont typeface="Arial"/>
              <a:buChar char="•"/>
            </a:pPr>
            <a:endParaRPr lang="en-US" sz="1600">
              <a:solidFill>
                <a:srgbClr val="111111"/>
              </a:solidFill>
              <a:latin typeface="Calibri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rgbClr val="111111"/>
                </a:solidFill>
                <a:latin typeface="Calibri"/>
                <a:cs typeface="Arial"/>
              </a:rPr>
              <a:t>GUI Implementation &amp; Knight Tour Visualization</a:t>
            </a:r>
          </a:p>
          <a:p>
            <a:pPr marL="285750" indent="-285750">
              <a:buFont typeface="Arial"/>
              <a:buChar char="•"/>
            </a:pPr>
            <a:endParaRPr lang="en-US" sz="1600">
              <a:solidFill>
                <a:srgbClr val="111111"/>
              </a:solidFill>
              <a:latin typeface="Calibri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rgbClr val="111111"/>
                </a:solidFill>
                <a:latin typeface="Calibri"/>
                <a:cs typeface="Arial"/>
              </a:rPr>
              <a:t>Debugging and Avoiding Cycles</a:t>
            </a:r>
          </a:p>
        </p:txBody>
      </p:sp>
      <p:pic>
        <p:nvPicPr>
          <p:cNvPr id="5" name="Picture 4" descr="A black and white drawing of a horse&#10;&#10;Description automatically generated">
            <a:extLst>
              <a:ext uri="{FF2B5EF4-FFF2-40B4-BE49-F238E27FC236}">
                <a16:creationId xmlns:a16="http://schemas.microsoft.com/office/drawing/2014/main" id="{D7ABD307-61DC-9C07-94C4-7A70384F9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458" y="1851130"/>
            <a:ext cx="3329329" cy="315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4486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9" y="1709741"/>
            <a:ext cx="4994084" cy="2852737"/>
          </a:xfrm>
        </p:spPr>
        <p:txBody>
          <a:bodyPr/>
          <a:lstStyle/>
          <a:p>
            <a:r>
              <a:rPr lang="en-US">
                <a:latin typeface="Real Head Pro"/>
                <a:sym typeface="+mn-ea"/>
              </a:rPr>
              <a:t>Algorithm Overview &amp; History</a:t>
            </a:r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latin typeface="Real Head Pro"/>
              </a:rPr>
              <a:t>Conclusion</a:t>
            </a:r>
            <a:endParaRPr lang="en-US" sz="4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A82847-23C1-16B3-05F0-DCC29F712396}"/>
              </a:ext>
            </a:extLst>
          </p:cNvPr>
          <p:cNvSpPr txBox="1"/>
          <p:nvPr/>
        </p:nvSpPr>
        <p:spPr>
          <a:xfrm>
            <a:off x="197399" y="1990241"/>
            <a:ext cx="4992612" cy="32316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200">
              <a:solidFill>
                <a:srgbClr val="111111"/>
              </a:solidFill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1600">
                <a:solidFill>
                  <a:srgbClr val="000000"/>
                </a:solidFill>
                <a:latin typeface="Calibri"/>
                <a:cs typeface="Arial"/>
              </a:rPr>
              <a:t>Boards larger than 8x8 are computationally intensive to solve.</a:t>
            </a:r>
          </a:p>
          <a:p>
            <a:pPr marL="285750" indent="-285750">
              <a:buFont typeface="Arial,Sans-Serif"/>
              <a:buChar char="•"/>
            </a:pPr>
            <a:endParaRPr lang="en-US" sz="1600">
              <a:solidFill>
                <a:srgbClr val="000000"/>
              </a:solidFill>
              <a:latin typeface="Calibri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1600">
                <a:solidFill>
                  <a:srgbClr val="000000"/>
                </a:solidFill>
                <a:latin typeface="Calibri"/>
                <a:cs typeface="Arial"/>
              </a:rPr>
              <a:t>Theoretical time complexity aligns with our experimental results.</a:t>
            </a:r>
          </a:p>
          <a:p>
            <a:pPr marL="285750" indent="-285750">
              <a:buFont typeface="Arial,Sans-Serif"/>
              <a:buChar char="•"/>
            </a:pPr>
            <a:endParaRPr lang="en-US" sz="1600">
              <a:solidFill>
                <a:srgbClr val="000000"/>
              </a:solidFill>
              <a:latin typeface="Calibri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1600">
                <a:solidFill>
                  <a:srgbClr val="000000"/>
                </a:solidFill>
                <a:latin typeface="Calibri"/>
                <a:cs typeface="Arial"/>
              </a:rPr>
              <a:t>There is an exponential increase in time complexity as board size grows.</a:t>
            </a:r>
          </a:p>
          <a:p>
            <a:pPr marL="285750" indent="-285750">
              <a:buFont typeface="Arial,Sans-Serif"/>
              <a:buChar char="•"/>
            </a:pPr>
            <a:endParaRPr lang="en-US" sz="1600">
              <a:solidFill>
                <a:srgbClr val="000000"/>
              </a:solidFill>
              <a:latin typeface="Calibri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1600">
                <a:solidFill>
                  <a:srgbClr val="000000"/>
                </a:solidFill>
                <a:latin typeface="Calibri"/>
                <a:cs typeface="Arial"/>
              </a:rPr>
              <a:t>Using </a:t>
            </a:r>
            <a:r>
              <a:rPr lang="en-US" sz="1600" err="1">
                <a:solidFill>
                  <a:srgbClr val="000000"/>
                </a:solidFill>
                <a:latin typeface="Calibri"/>
                <a:cs typeface="Arial"/>
              </a:rPr>
              <a:t>Warnsdorff’s</a:t>
            </a:r>
            <a:r>
              <a:rPr lang="en-US" sz="1600">
                <a:solidFill>
                  <a:srgbClr val="000000"/>
                </a:solidFill>
                <a:latin typeface="Calibri"/>
                <a:cs typeface="Arial"/>
              </a:rPr>
              <a:t> algorithm can enhance performance.</a:t>
            </a:r>
          </a:p>
          <a:p>
            <a:pPr marL="285750" indent="-285750">
              <a:buFont typeface="Arial"/>
              <a:buChar char="•"/>
            </a:pPr>
            <a:endParaRPr lang="en-US" sz="1600" b="1">
              <a:solidFill>
                <a:srgbClr val="111111"/>
              </a:solidFill>
              <a:latin typeface="Calibri"/>
              <a:cs typeface="Arial"/>
            </a:endParaRPr>
          </a:p>
        </p:txBody>
      </p:sp>
      <p:pic>
        <p:nvPicPr>
          <p:cNvPr id="2" name="ezgif-4-4365b040e9">
            <a:hlinkClick r:id="" action="ppaction://media"/>
            <a:extLst>
              <a:ext uri="{FF2B5EF4-FFF2-40B4-BE49-F238E27FC236}">
                <a16:creationId xmlns:a16="http://schemas.microsoft.com/office/drawing/2014/main" id="{A259E725-D1D5-3274-1326-D4830DA411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05293" y="1990276"/>
            <a:ext cx="3194068" cy="321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34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4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8650" y="2126251"/>
            <a:ext cx="7375762" cy="34982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latin typeface="Calibri"/>
              </a:rPr>
              <a:t>Image Encryption Scheme Based on Knight’s Tour Problem - Manpreet Singha, Ajay </a:t>
            </a:r>
            <a:r>
              <a:rPr lang="en-US" sz="1800" err="1">
                <a:latin typeface="Calibri"/>
              </a:rPr>
              <a:t>Kakkarb</a:t>
            </a:r>
            <a:r>
              <a:rPr lang="en-US" sz="1800">
                <a:latin typeface="Calibri"/>
              </a:rPr>
              <a:t>, Manjinder </a:t>
            </a:r>
            <a:r>
              <a:rPr lang="en-US" sz="1800" err="1">
                <a:latin typeface="Calibri"/>
              </a:rPr>
              <a:t>Singhc</a:t>
            </a:r>
            <a:endParaRPr lang="en-US" sz="1800">
              <a:latin typeface="Calibri"/>
            </a:endParaRPr>
          </a:p>
          <a:p>
            <a:r>
              <a:rPr lang="en-US" sz="1800" u="sng">
                <a:latin typeface="Calibri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https://github.com/XReaper95/knights-tour-python</a:t>
            </a:r>
            <a:endParaRPr lang="en-US" sz="1800">
              <a:latin typeface="Calibri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1800" u="sng">
                <a:latin typeface="Calibri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https://runestone.academy/ns/books/published/pythonds/Graphs/ImplementingKnightsTour.html</a:t>
            </a:r>
            <a:endParaRPr lang="en-US" sz="1800">
              <a:latin typeface="Calibri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1800" u="sng">
                <a:latin typeface="Calibri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https://www.geeksforgeeks.org/the-knights-tour-problem/#</a:t>
            </a:r>
            <a:endParaRPr lang="en-US" sz="1800">
              <a:latin typeface="Calibri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1800" u="sng">
                <a:latin typeface="Calibri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https://www.tutorialspoint.com/data_structures_algorithms/knight_tour_problem.htm</a:t>
            </a:r>
            <a:endParaRPr lang="en-US" sz="1800">
              <a:latin typeface="Calibri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180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530" y="1122363"/>
            <a:ext cx="4572605" cy="2387600"/>
          </a:xfrm>
        </p:spPr>
        <p:txBody>
          <a:bodyPr/>
          <a:lstStyle/>
          <a:p>
            <a:r>
              <a:rPr lang="en-US"/>
              <a:t>Thanks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530" y="3602038"/>
            <a:ext cx="4572605" cy="1655762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sym typeface="+mn-ea"/>
              </a:rPr>
              <a:t>Anjali Haryani, Yuexin Ma, Payal Chavan, Mengyuan Liu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latin typeface="Real Head Pro"/>
              </a:rPr>
              <a:t>What is </a:t>
            </a:r>
            <a:r>
              <a:rPr lang="en-US" sz="4000">
                <a:latin typeface="Real Head Pro"/>
                <a:sym typeface="+mn-ea"/>
              </a:rPr>
              <a:t>Knight's Tour ?</a:t>
            </a:r>
            <a:endParaRPr lang="en-US" sz="4000">
              <a:latin typeface="Real Head Pr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t>4</a:t>
            </a:fld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628650" y="1507490"/>
            <a:ext cx="8079105" cy="7816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r>
              <a:rPr lang="en-US">
                <a:ea typeface="+mn-lt"/>
                <a:cs typeface="+mn-lt"/>
              </a:rPr>
              <a:t>A knight can walk in an “L” shape on the chessboard, and it can travel through the board without repeating.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79170" y="2627630"/>
            <a:ext cx="1758315" cy="1774825"/>
            <a:chOff x="4985" y="4348"/>
            <a:chExt cx="5266" cy="5400"/>
          </a:xfrm>
        </p:grpSpPr>
        <p:pic>
          <p:nvPicPr>
            <p:cNvPr id="12" name="Picture 1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4985" y="4348"/>
              <a:ext cx="5266" cy="54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6940" y="8374"/>
              <a:ext cx="2060" cy="687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978535" y="4701540"/>
            <a:ext cx="1758950" cy="1768475"/>
          </a:xfrm>
          <a:prstGeom prst="rect">
            <a:avLst/>
          </a:prstGeom>
        </p:spPr>
      </p:pic>
      <p:sp>
        <p:nvSpPr>
          <p:cNvPr id="13" name="Text Box 12"/>
          <p:cNvSpPr txBox="1"/>
          <p:nvPr>
            <p:custDataLst>
              <p:tags r:id="rId2"/>
            </p:custDataLst>
          </p:nvPr>
        </p:nvSpPr>
        <p:spPr>
          <a:xfrm>
            <a:off x="4622800" y="2464435"/>
            <a:ext cx="3734435" cy="15417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r>
              <a:rPr lang="en-US"/>
              <a:t>More </a:t>
            </a:r>
            <a:r>
              <a:rPr lang="en-US">
                <a:ea typeface="+mn-lt"/>
                <a:cs typeface="+mn-lt"/>
              </a:rPr>
              <a:t>interesting</a:t>
            </a:r>
            <a:r>
              <a:rPr lang="en-US"/>
              <a:t> fact: The sum of all the columns and lines can be the same number</a:t>
            </a:r>
          </a:p>
        </p:txBody>
      </p:sp>
      <p:pic>
        <p:nvPicPr>
          <p:cNvPr id="14" name="Picture 13" descr="/Users/Liu/Library/Containers/com.kingsoft.wpsoffice.mac/Data/tmp/picturecompress_20240806131659/output_1.pngoutput_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755515" y="3429000"/>
            <a:ext cx="3362960" cy="2018030"/>
          </a:xfrm>
          <a:prstGeom prst="rect">
            <a:avLst/>
          </a:prstGeom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7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10603" y="302420"/>
            <a:ext cx="8440152" cy="1289469"/>
          </a:xfrm>
        </p:spPr>
        <p:txBody>
          <a:bodyPr>
            <a:normAutofit/>
          </a:bodyPr>
          <a:lstStyle/>
          <a:p>
            <a:r>
              <a:rPr lang="en-US" sz="4000">
                <a:latin typeface="Real Head Pro"/>
              </a:rPr>
              <a:t>Extend for the </a:t>
            </a:r>
            <a:r>
              <a:rPr lang="en-US" sz="4000">
                <a:latin typeface="Real Head Pro"/>
                <a:sym typeface="+mn-ea"/>
              </a:rPr>
              <a:t>Knight's Tour Problem</a:t>
            </a:r>
            <a:endParaRPr lang="en-US" sz="4000">
              <a:latin typeface="Real Head Pr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t>5</a:t>
            </a:fld>
            <a:endParaRPr lang="en-US"/>
          </a:p>
        </p:txBody>
      </p:sp>
      <p:sp>
        <p:nvSpPr>
          <p:cNvPr id="15" name="Text Box 14"/>
          <p:cNvSpPr txBox="1"/>
          <p:nvPr/>
        </p:nvSpPr>
        <p:spPr>
          <a:xfrm>
            <a:off x="595630" y="1558925"/>
            <a:ext cx="3655695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/>
              <a:t>Visual cryptography by extending the Knight’s Tour Problem. </a:t>
            </a:r>
          </a:p>
          <a:p>
            <a:endParaRPr lang="en-US"/>
          </a:p>
          <a:p>
            <a:r>
              <a:rPr lang="en-US"/>
              <a:t>The designed methodology enhances image encryption but without the need for cover images. </a:t>
            </a:r>
            <a:endParaRPr lang="en-US">
              <a:cs typeface="Calibri"/>
            </a:endParaRPr>
          </a:p>
          <a:p>
            <a:endParaRPr lang="en-US"/>
          </a:p>
          <a:p>
            <a:r>
              <a:rPr lang="en-US"/>
              <a:t>It accepts numerical values as key and there is no constraint on the length of key. </a:t>
            </a:r>
            <a:endParaRPr lang="en-US">
              <a:cs typeface="Calibri"/>
            </a:endParaRPr>
          </a:p>
        </p:txBody>
      </p:sp>
      <p:pic>
        <p:nvPicPr>
          <p:cNvPr id="16" name="Picture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248150" y="1372870"/>
            <a:ext cx="4572000" cy="23590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39700" y="4911725"/>
            <a:ext cx="4553585" cy="14446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693285" y="3731895"/>
            <a:ext cx="4370070" cy="2861310"/>
          </a:xfrm>
          <a:prstGeom prst="rect">
            <a:avLst/>
          </a:prstGeom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5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5493563" y="4568225"/>
            <a:ext cx="1703705" cy="4578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/>
              <a:t>N-Queens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Real Head Pro"/>
                <a:sym typeface="+mn-ea"/>
              </a:rPr>
              <a:t>Logic behind  Backtracking</a:t>
            </a:r>
            <a:r>
              <a:rPr lang="en-US">
                <a:latin typeface="Real Head Pro"/>
                <a:sym typeface="+mn-ea"/>
              </a:rPr>
              <a:t>  </a:t>
            </a:r>
            <a:endParaRPr lang="en-US">
              <a:latin typeface="Real Head Pr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762750" y="6420030"/>
            <a:ext cx="2057400" cy="365125"/>
          </a:xfrm>
        </p:spPr>
        <p:txBody>
          <a:bodyPr/>
          <a:lstStyle/>
          <a:p>
            <a:fld id="{2BE017B6-6466-CA44-A203-DCC007137B39}" type="slidenum">
              <a:rPr lang="en-US" smtClean="0"/>
              <a:t>6</a:t>
            </a:fld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4162856" y="1598413"/>
            <a:ext cx="4758558" cy="32035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r>
              <a:rPr lang="en-US" sz="1400"/>
              <a:t>Every time you come to a juncture where you have multiple paths to follow, follow the first one and see if it leads to a solution. </a:t>
            </a:r>
            <a:endParaRPr lang="en-US" sz="1400">
              <a:cs typeface="Calibri"/>
            </a:endParaRPr>
          </a:p>
          <a:p>
            <a:endParaRPr lang="en-US" sz="1400">
              <a:cs typeface="Calibri"/>
            </a:endParaRPr>
          </a:p>
          <a:p>
            <a:r>
              <a:rPr lang="en-US" sz="1400"/>
              <a:t>If it doesn’t come back and choose the next solution, which means backtracking is a recursive algorithm.</a:t>
            </a:r>
            <a:endParaRPr lang="en-US" sz="1400">
              <a:cs typeface="Calibri"/>
            </a:endParaRP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23697" y="1633044"/>
            <a:ext cx="2520676" cy="22756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155742" y="4968645"/>
            <a:ext cx="1812290" cy="1806575"/>
          </a:xfrm>
          <a:prstGeom prst="rect">
            <a:avLst/>
          </a:prstGeom>
        </p:spPr>
      </p:pic>
      <p:sp>
        <p:nvSpPr>
          <p:cNvPr id="15" name="Content Placeholder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7292476" y="4568119"/>
            <a:ext cx="1703705" cy="4578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75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704020202020204"/>
              <a:buChar char="•"/>
              <a:defRPr sz="2100" kern="1200"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704020202020204"/>
              <a:buChar char="•"/>
              <a:defRPr sz="1800" kern="1200"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704020202020204"/>
              <a:buChar char="•"/>
              <a:defRPr sz="1500" kern="1200"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704020202020204"/>
              <a:buChar char="•"/>
              <a:defRPr sz="1350" kern="1200"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704020202020204"/>
              <a:buChar char="•"/>
              <a:defRPr sz="1350" kern="1200"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7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7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7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7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/>
              <a:t>Knight's Tour</a:t>
            </a:r>
          </a:p>
        </p:txBody>
      </p:sp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193485" y="4968645"/>
            <a:ext cx="1812290" cy="18046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E6BEFE-E45B-84BD-0845-46FC1E1726C8}"/>
              </a:ext>
            </a:extLst>
          </p:cNvPr>
          <p:cNvSpPr txBox="1"/>
          <p:nvPr/>
        </p:nvSpPr>
        <p:spPr>
          <a:xfrm>
            <a:off x="4171457" y="3201356"/>
            <a:ext cx="478085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Backtracking shines in cracking puzzles like sudoku or crosswords. It's about trial and error, trying options, and eliminating paths that don't lead to a solution.</a:t>
            </a:r>
          </a:p>
        </p:txBody>
      </p:sp>
      <p:pic>
        <p:nvPicPr>
          <p:cNvPr id="5" name="Picture 4" descr="The History of Sudoku – THE HOURGLASS">
            <a:extLst>
              <a:ext uri="{FF2B5EF4-FFF2-40B4-BE49-F238E27FC236}">
                <a16:creationId xmlns:a16="http://schemas.microsoft.com/office/drawing/2014/main" id="{0CC229B7-B88C-F006-FE15-AB9D1F57BA0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6060" y="4871918"/>
            <a:ext cx="1953607" cy="1915402"/>
          </a:xfrm>
          <a:prstGeom prst="rect">
            <a:avLst/>
          </a:prstGeom>
        </p:spPr>
      </p:pic>
      <p:pic>
        <p:nvPicPr>
          <p:cNvPr id="6" name="Picture 5" descr="How to Get Started Solving The New York Times Crossword Puzzle - The New  York Times">
            <a:extLst>
              <a:ext uri="{FF2B5EF4-FFF2-40B4-BE49-F238E27FC236}">
                <a16:creationId xmlns:a16="http://schemas.microsoft.com/office/drawing/2014/main" id="{EFF22180-D826-2FA1-78D4-F7BA0F08BC0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52720" y="5075239"/>
            <a:ext cx="2263140" cy="1508760"/>
          </a:xfrm>
          <a:prstGeom prst="rect">
            <a:avLst/>
          </a:prstGeom>
        </p:spPr>
      </p:pic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168AEACA-9FBB-9C6E-AD02-123A61248BB8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1271361" y="4567801"/>
            <a:ext cx="1703705" cy="4578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704020202020204"/>
              <a:buChar char="•"/>
              <a:defRPr sz="2100" kern="1200"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704020202020204"/>
              <a:buChar char="•"/>
              <a:defRPr sz="1800" kern="1200"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704020202020204"/>
              <a:buChar char="•"/>
              <a:defRPr sz="1500" kern="1200"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704020202020204"/>
              <a:buChar char="•"/>
              <a:defRPr sz="1350" kern="1200"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704020202020204"/>
              <a:buChar char="•"/>
              <a:defRPr sz="1350" kern="1200"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7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7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7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7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>
                <a:latin typeface="Real Text Pro"/>
              </a:rPr>
              <a:t>sudoku</a:t>
            </a:r>
            <a:endParaRPr lang="en-US" sz="1600"/>
          </a:p>
        </p:txBody>
      </p:sp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AA2371E9-3594-8273-E414-1D5B9A694E22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>
          <a:xfrm>
            <a:off x="3321757" y="4510491"/>
            <a:ext cx="1703705" cy="4578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704020202020204"/>
              <a:buChar char="•"/>
              <a:defRPr sz="2100" kern="1200"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704020202020204"/>
              <a:buChar char="•"/>
              <a:defRPr sz="1800" kern="1200"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704020202020204"/>
              <a:buChar char="•"/>
              <a:defRPr sz="1500" kern="1200"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704020202020204"/>
              <a:buChar char="•"/>
              <a:defRPr sz="1350" kern="1200"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704020202020204"/>
              <a:buChar char="•"/>
              <a:defRPr sz="1350" kern="1200"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7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7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7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7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>
                <a:latin typeface="Real Text Pro"/>
              </a:rPr>
              <a:t>crosswords</a:t>
            </a:r>
            <a:endParaRPr lang="en-US" sz="1600"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10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458831"/>
            <a:ext cx="7886700" cy="994353"/>
          </a:xfrm>
        </p:spPr>
        <p:txBody>
          <a:bodyPr>
            <a:normAutofit/>
          </a:bodyPr>
          <a:lstStyle/>
          <a:p>
            <a:r>
              <a:rPr lang="en-US" sz="4000">
                <a:latin typeface="Real Head Pro"/>
              </a:rPr>
              <a:t>Algorithm History</a:t>
            </a:r>
            <a:endParaRPr lang="en-US" sz="4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7E2094-7D49-502A-0EBB-62E21D5CD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0470" y="1374174"/>
            <a:ext cx="1965614" cy="14084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5AD3AD-38ED-43FC-6BE5-D7608C8C3191}"/>
              </a:ext>
            </a:extLst>
          </p:cNvPr>
          <p:cNvSpPr txBox="1"/>
          <p:nvPr/>
        </p:nvSpPr>
        <p:spPr>
          <a:xfrm>
            <a:off x="472786" y="2426175"/>
            <a:ext cx="7555489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en-US" sz="2000">
                <a:latin typeface="Calibri"/>
                <a:cs typeface="Arial"/>
              </a:rPr>
              <a:t>Medieval and Renaissance Europe: </a:t>
            </a:r>
            <a:endParaRPr lang="en-US"/>
          </a:p>
          <a:p>
            <a:pPr marL="742950" lvl="1" indent="-285750" algn="just">
              <a:buFont typeface="Courier New"/>
              <a:buChar char="o"/>
            </a:pPr>
            <a:r>
              <a:rPr lang="en-US" sz="1600">
                <a:latin typeface="Calibri"/>
                <a:cs typeface="Arial"/>
              </a:rPr>
              <a:t>Gained attention from notable mathematicians like Fibonacci in the early 13th century.​</a:t>
            </a:r>
            <a:endParaRPr lang="en-US" sz="1600">
              <a:latin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8336E6-BE29-F3DD-8CFB-044E98A5333A}"/>
              </a:ext>
            </a:extLst>
          </p:cNvPr>
          <p:cNvSpPr txBox="1"/>
          <p:nvPr/>
        </p:nvSpPr>
        <p:spPr>
          <a:xfrm>
            <a:off x="472786" y="1375497"/>
            <a:ext cx="7880205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en-US" sz="2000" dirty="0">
                <a:cs typeface="Arial"/>
              </a:rPr>
              <a:t>Early History: ​</a:t>
            </a:r>
            <a:endParaRPr lang="en-US" dirty="0">
              <a:cs typeface="Calibri"/>
            </a:endParaRPr>
          </a:p>
          <a:p>
            <a:pPr marL="800100" lvl="1" indent="-342900" algn="just">
              <a:buFont typeface="Courier New,monospace"/>
              <a:buChar char="o"/>
            </a:pPr>
            <a:r>
              <a:rPr lang="en-US" sz="1600" dirty="0">
                <a:cs typeface="Arial"/>
              </a:rPr>
              <a:t>Originated in India during the 9th century. ​</a:t>
            </a:r>
            <a:endParaRPr lang="en-US" dirty="0">
              <a:cs typeface="Calibri"/>
            </a:endParaRPr>
          </a:p>
          <a:p>
            <a:pPr marL="800100" lvl="1" indent="-342900" algn="just">
              <a:buFont typeface="Courier New,monospace"/>
              <a:buChar char="o"/>
            </a:pPr>
            <a:r>
              <a:rPr lang="en-US" sz="1600" dirty="0">
                <a:cs typeface="Arial"/>
              </a:rPr>
              <a:t>Spread through the Persian and Arabic worlds.</a:t>
            </a:r>
            <a:endParaRPr lang="en-US" dirty="0">
              <a:cs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96241B-B955-D99B-6EFB-2051366E95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321" y="4506264"/>
            <a:ext cx="6490420" cy="15602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51D809-24C2-87F9-D076-92122BEC689E}"/>
              </a:ext>
            </a:extLst>
          </p:cNvPr>
          <p:cNvSpPr txBox="1"/>
          <p:nvPr/>
        </p:nvSpPr>
        <p:spPr>
          <a:xfrm>
            <a:off x="472786" y="3427701"/>
            <a:ext cx="7561984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,Sans-Serif"/>
              <a:buChar char="•"/>
            </a:pPr>
            <a:r>
              <a:rPr lang="en-US" sz="2000">
                <a:cs typeface="Arial"/>
              </a:rPr>
              <a:t>Euler’s Contribution: ​​</a:t>
            </a:r>
          </a:p>
          <a:p>
            <a:pPr marL="742950" lvl="1" indent="-285750" algn="just">
              <a:buFont typeface="Courier New,monospace"/>
              <a:buChar char="o"/>
            </a:pPr>
            <a:r>
              <a:rPr lang="en-US" sz="1600">
                <a:cs typeface="Arial"/>
              </a:rPr>
              <a:t>In the 18th century, Leonhard Euler significantly advanced the study of the Knight’s Tour by applying graph theory.​​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43B6E7-10A9-CD87-F818-7685A76EF7EF}"/>
              </a:ext>
            </a:extLst>
          </p:cNvPr>
          <p:cNvSpPr txBox="1"/>
          <p:nvPr/>
        </p:nvSpPr>
        <p:spPr>
          <a:xfrm>
            <a:off x="472786" y="4538230"/>
            <a:ext cx="7574972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,Sans-Serif"/>
              <a:buChar char="•"/>
            </a:pPr>
            <a:r>
              <a:rPr lang="en-US" sz="2000" dirty="0">
                <a:cs typeface="Arial"/>
              </a:rPr>
              <a:t>Modern Computational Approaches: ​​​</a:t>
            </a:r>
          </a:p>
          <a:p>
            <a:pPr marL="742950" lvl="1" indent="-285750" algn="just">
              <a:buFont typeface="Courier New,monospace"/>
              <a:buChar char="o"/>
            </a:pPr>
            <a:r>
              <a:rPr lang="en-US" sz="1600" dirty="0">
                <a:cs typeface="Arial"/>
              </a:rPr>
              <a:t>The advent of computers transformed the Knight’s Tour into a common challenge for testing pathfinding and backtracking algorithms.​​​</a:t>
            </a:r>
          </a:p>
        </p:txBody>
      </p:sp>
      <p:pic>
        <p:nvPicPr>
          <p:cNvPr id="13" name="Picture 12" descr="A person in a blue suit&#10;&#10;Description automatically generated">
            <a:extLst>
              <a:ext uri="{FF2B5EF4-FFF2-40B4-BE49-F238E27FC236}">
                <a16:creationId xmlns:a16="http://schemas.microsoft.com/office/drawing/2014/main" id="{DBFA2EB8-F0F2-3DDE-0F3D-A28411393E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1227" y="197146"/>
            <a:ext cx="1367721" cy="981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11" grpId="0"/>
      <p:bldP spid="12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222A08-0259-00ED-77E5-4B4C8432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latin typeface="Real Head Pro"/>
              </a:rPr>
              <a:t>Algorithmic Approaches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B8F22-49E6-6CD9-AE15-E8534A4D42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260F527E-B81F-6B17-62F6-32AD2CFBC6E8}"/>
              </a:ext>
            </a:extLst>
          </p:cNvPr>
          <p:cNvSpPr txBox="1">
            <a:spLocks/>
          </p:cNvSpPr>
          <p:nvPr/>
        </p:nvSpPr>
        <p:spPr>
          <a:xfrm>
            <a:off x="631579" y="1491335"/>
            <a:ext cx="7692573" cy="12991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sz="2000" b="1">
                <a:latin typeface="Calibri"/>
                <a:cs typeface="Arial"/>
              </a:rPr>
              <a:t>Backtracking: </a:t>
            </a:r>
            <a:endParaRPr lang="en-US" sz="2000" b="1">
              <a:ea typeface="+mn-lt"/>
              <a:cs typeface="+mn-lt"/>
            </a:endParaRPr>
          </a:p>
          <a:p>
            <a:pPr marL="800100" lvl="1" indent="-342900">
              <a:buFont typeface="Courier New"/>
              <a:buChar char="o"/>
            </a:pPr>
            <a:r>
              <a:rPr lang="en-US">
                <a:ea typeface="+mn-lt"/>
                <a:cs typeface="+mn-lt"/>
              </a:rPr>
              <a:t>Try out all possible moves from a given position and backtracking when a move doesn’t lead to a solution.</a:t>
            </a:r>
          </a:p>
          <a:p>
            <a:pPr marL="800100" lvl="1" indent="-342900">
              <a:buFont typeface="Courier New"/>
              <a:buChar char="o"/>
            </a:pPr>
            <a:r>
              <a:rPr lang="en-US">
                <a:ea typeface="+mn-lt"/>
                <a:cs typeface="+mn-lt"/>
              </a:rPr>
              <a:t>Inefficient for large boards.</a:t>
            </a: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6168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222A08-0259-00ED-77E5-4B4C8432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latin typeface="Real Head Pro"/>
              </a:rPr>
              <a:t>Algorithmic Approaches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B8F22-49E6-6CD9-AE15-E8534A4D42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260F527E-B81F-6B17-62F6-32AD2CFBC6E8}"/>
              </a:ext>
            </a:extLst>
          </p:cNvPr>
          <p:cNvSpPr txBox="1">
            <a:spLocks/>
          </p:cNvSpPr>
          <p:nvPr/>
        </p:nvSpPr>
        <p:spPr>
          <a:xfrm>
            <a:off x="631579" y="1491335"/>
            <a:ext cx="7692573" cy="12991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sz="2000" b="1">
                <a:latin typeface="Calibri"/>
                <a:cs typeface="Arial"/>
              </a:rPr>
              <a:t>Backtracking: </a:t>
            </a:r>
            <a:endParaRPr lang="en-US" sz="2000" b="1">
              <a:ea typeface="+mn-lt"/>
              <a:cs typeface="+mn-lt"/>
            </a:endParaRPr>
          </a:p>
          <a:p>
            <a:pPr marL="800100" lvl="1" indent="-342900">
              <a:buFont typeface="Courier New"/>
              <a:buChar char="o"/>
            </a:pPr>
            <a:r>
              <a:rPr lang="en-US">
                <a:ea typeface="+mn-lt"/>
                <a:cs typeface="+mn-lt"/>
              </a:rPr>
              <a:t>Try out all possible moves from a given position and backtracking when a move doesn’t lead to a solution.</a:t>
            </a:r>
          </a:p>
          <a:p>
            <a:pPr marL="800100" lvl="1" indent="-342900">
              <a:buFont typeface="Courier New"/>
              <a:buChar char="o"/>
            </a:pPr>
            <a:r>
              <a:rPr lang="en-US">
                <a:ea typeface="+mn-lt"/>
                <a:cs typeface="+mn-lt"/>
              </a:rPr>
              <a:t>Inefficient for large boards.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19D873-9C8E-8BE3-FA50-62A5830F6353}"/>
              </a:ext>
            </a:extLst>
          </p:cNvPr>
          <p:cNvSpPr txBox="1"/>
          <p:nvPr/>
        </p:nvSpPr>
        <p:spPr>
          <a:xfrm>
            <a:off x="629519" y="2693171"/>
            <a:ext cx="7704305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lvl="1" indent="-342900" algn="just">
              <a:buFont typeface="Arial"/>
              <a:buChar char="•"/>
            </a:pPr>
            <a:r>
              <a:rPr lang="en-US" sz="2000" b="1">
                <a:cs typeface="Arial"/>
              </a:rPr>
              <a:t>Divide and Conquer​</a:t>
            </a:r>
            <a:endParaRPr lang="en-US" sz="2000" b="1">
              <a:cs typeface="Calibri"/>
            </a:endParaRPr>
          </a:p>
          <a:p>
            <a:pPr marL="800100" lvl="2" indent="-342900" algn="just">
              <a:buFont typeface="Courier New"/>
              <a:buChar char="o"/>
            </a:pPr>
            <a:r>
              <a:rPr lang="en-US">
                <a:ea typeface="+mn-lt"/>
                <a:cs typeface="+mn-lt"/>
              </a:rPr>
              <a:t>Solve the tour for smaller sections of the board independently and then combining them</a:t>
            </a:r>
            <a:endParaRPr lang="en-US">
              <a:ea typeface="+mn-lt"/>
              <a:cs typeface="Arial"/>
            </a:endParaRPr>
          </a:p>
          <a:p>
            <a:pPr marL="800100" lvl="2" indent="-342900" algn="just">
              <a:buFont typeface="Courier New"/>
              <a:buChar char="o"/>
            </a:pPr>
            <a:r>
              <a:rPr lang="en-US">
                <a:ea typeface="+mn-lt"/>
                <a:cs typeface="+mn-lt"/>
              </a:rPr>
              <a:t>Construct tours on most rectangular boards in linear time.</a:t>
            </a:r>
            <a:endParaRPr lang="en-US"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5BB91F-A6D3-943F-D678-BB91A410A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846" y="3907739"/>
            <a:ext cx="2641755" cy="262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246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222A08-0259-00ED-77E5-4B4C8432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latin typeface="Real Head Pro"/>
              </a:rPr>
              <a:t>Algorithmic Approaches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B8F22-49E6-6CD9-AE15-E8534A4D42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260F527E-B81F-6B17-62F6-32AD2CFBC6E8}"/>
              </a:ext>
            </a:extLst>
          </p:cNvPr>
          <p:cNvSpPr txBox="1">
            <a:spLocks/>
          </p:cNvSpPr>
          <p:nvPr/>
        </p:nvSpPr>
        <p:spPr>
          <a:xfrm>
            <a:off x="631579" y="1491335"/>
            <a:ext cx="7692573" cy="12991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sz="2000" b="1">
                <a:latin typeface="Calibri"/>
                <a:cs typeface="Arial"/>
              </a:rPr>
              <a:t>Backtracking: </a:t>
            </a:r>
            <a:endParaRPr lang="en-US" sz="2000" b="1">
              <a:ea typeface="+mn-lt"/>
              <a:cs typeface="+mn-lt"/>
            </a:endParaRPr>
          </a:p>
          <a:p>
            <a:pPr marL="800100" lvl="1" indent="-342900">
              <a:buFont typeface="Courier New"/>
              <a:buChar char="o"/>
            </a:pPr>
            <a:r>
              <a:rPr lang="en-US">
                <a:ea typeface="+mn-lt"/>
                <a:cs typeface="+mn-lt"/>
              </a:rPr>
              <a:t>Try out all possible moves from a given position and backtracking when a move doesn’t lead to a solution.</a:t>
            </a:r>
          </a:p>
          <a:p>
            <a:pPr marL="800100" lvl="1" indent="-342900">
              <a:buFont typeface="Courier New"/>
              <a:buChar char="o"/>
            </a:pPr>
            <a:r>
              <a:rPr lang="en-US">
                <a:ea typeface="+mn-lt"/>
                <a:cs typeface="+mn-lt"/>
              </a:rPr>
              <a:t>Inefficient for large boards.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19D873-9C8E-8BE3-FA50-62A5830F6353}"/>
              </a:ext>
            </a:extLst>
          </p:cNvPr>
          <p:cNvSpPr txBox="1"/>
          <p:nvPr/>
        </p:nvSpPr>
        <p:spPr>
          <a:xfrm>
            <a:off x="629519" y="2693171"/>
            <a:ext cx="7704305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lvl="1" indent="-342900" algn="just">
              <a:buFont typeface="Arial"/>
              <a:buChar char="•"/>
            </a:pPr>
            <a:r>
              <a:rPr lang="en-US" sz="2000" b="1">
                <a:cs typeface="Arial"/>
              </a:rPr>
              <a:t>Divide and Conquer​</a:t>
            </a:r>
            <a:endParaRPr lang="en-US" sz="2000" b="1">
              <a:cs typeface="Calibri"/>
            </a:endParaRPr>
          </a:p>
          <a:p>
            <a:pPr marL="800100" lvl="2" indent="-342900" algn="just">
              <a:buFont typeface="Courier New"/>
              <a:buChar char="o"/>
            </a:pPr>
            <a:r>
              <a:rPr lang="en-US">
                <a:ea typeface="+mn-lt"/>
                <a:cs typeface="+mn-lt"/>
              </a:rPr>
              <a:t>Solve the tour for smaller sections of the board independently and then combining them</a:t>
            </a:r>
            <a:endParaRPr lang="en-US">
              <a:ea typeface="+mn-lt"/>
              <a:cs typeface="Arial"/>
            </a:endParaRPr>
          </a:p>
          <a:p>
            <a:pPr marL="800100" lvl="2" indent="-342900" algn="just">
              <a:buFont typeface="Courier New"/>
              <a:buChar char="o"/>
            </a:pPr>
            <a:r>
              <a:rPr lang="en-US">
                <a:ea typeface="+mn-lt"/>
                <a:cs typeface="+mn-lt"/>
              </a:rPr>
              <a:t>Construct tours on most rectangular boards in linear time.</a:t>
            </a:r>
            <a:endParaRPr lang="en-US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7666A0-FB6A-DA82-FCD5-F5AC7A1483D2}"/>
              </a:ext>
            </a:extLst>
          </p:cNvPr>
          <p:cNvSpPr txBox="1"/>
          <p:nvPr/>
        </p:nvSpPr>
        <p:spPr>
          <a:xfrm>
            <a:off x="629519" y="3923026"/>
            <a:ext cx="818374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err="1"/>
              <a:t>Warnsdorff's</a:t>
            </a:r>
            <a:r>
              <a:rPr lang="en-US" sz="2000" b="1"/>
              <a:t> Rule</a:t>
            </a:r>
          </a:p>
          <a:p>
            <a:pPr marL="800100" lvl="1" indent="-342900">
              <a:buFont typeface="Courier New"/>
              <a:buChar char="o"/>
            </a:pPr>
            <a:r>
              <a:rPr lang="en-US">
                <a:ea typeface="+mn-lt"/>
                <a:cs typeface="+mn-lt"/>
              </a:rPr>
              <a:t>Move the knight to the square with the fewest onward moves, efficiently finding tours by reducing the branching factor of the decision process.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59537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Northeastern Brand Theme - Neutral">
  <a:themeElements>
    <a:clrScheme name="Brand Neutral 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B192B"/>
      </a:accent1>
      <a:accent2>
        <a:srgbClr val="000000"/>
      </a:accent2>
      <a:accent3>
        <a:srgbClr val="99A3B0"/>
      </a:accent3>
      <a:accent4>
        <a:srgbClr val="A19993"/>
      </a:accent4>
      <a:accent5>
        <a:srgbClr val="E5D3AB"/>
      </a:accent5>
      <a:accent6>
        <a:srgbClr val="A38049"/>
      </a:accent6>
      <a:hlink>
        <a:srgbClr val="D3192B"/>
      </a:hlink>
      <a:folHlink>
        <a:srgbClr val="DB192B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a8eec281-aaa3-4dae-ac9b-9a398b9215e7}" enabled="0" method="" siteId="{a8eec281-aaa3-4dae-ac9b-9a398b9215e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845</TotalTime>
  <Words>1621</Words>
  <Application>Microsoft Macintosh PowerPoint</Application>
  <PresentationFormat>On-screen Show (4:3)</PresentationFormat>
  <Paragraphs>205</Paragraphs>
  <Slides>22</Slides>
  <Notes>7</Notes>
  <HiddenSlides>0</HiddenSlides>
  <MMClips>3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9" baseType="lpstr">
      <vt:lpstr>-apple-system</vt:lpstr>
      <vt:lpstr>-webkit-standard</vt:lpstr>
      <vt:lpstr>Aptos</vt:lpstr>
      <vt:lpstr>Arial</vt:lpstr>
      <vt:lpstr>Arial,Sans-Serif</vt:lpstr>
      <vt:lpstr>Calibri</vt:lpstr>
      <vt:lpstr>Calibri Light</vt:lpstr>
      <vt:lpstr>Courier New</vt:lpstr>
      <vt:lpstr>Courier New,monospace</vt:lpstr>
      <vt:lpstr>Menlo</vt:lpstr>
      <vt:lpstr>Real Head Pro</vt:lpstr>
      <vt:lpstr>Real Text Pro</vt:lpstr>
      <vt:lpstr>Real Text Pro Demibold</vt:lpstr>
      <vt:lpstr>Roboto</vt:lpstr>
      <vt:lpstr>Symbol</vt:lpstr>
      <vt:lpstr>Northeastern Brand Theme - Neutral</vt:lpstr>
      <vt:lpstr>Office 2013 - 2022 Theme</vt:lpstr>
      <vt:lpstr>Knight's Tour using Backtracking </vt:lpstr>
      <vt:lpstr>Algorithm Overview &amp; History</vt:lpstr>
      <vt:lpstr>What is Knight's Tour ?</vt:lpstr>
      <vt:lpstr>Extend for the Knight's Tour Problem</vt:lpstr>
      <vt:lpstr>Logic behind  Backtracking  </vt:lpstr>
      <vt:lpstr>Algorithm History</vt:lpstr>
      <vt:lpstr>Algorithmic Approaches </vt:lpstr>
      <vt:lpstr>Algorithmic Approaches </vt:lpstr>
      <vt:lpstr>Algorithmic Approaches </vt:lpstr>
      <vt:lpstr>Algorithm Visualization &amp; Implementation</vt:lpstr>
      <vt:lpstr>Backtracking Implementation                    </vt:lpstr>
      <vt:lpstr>Implementation  </vt:lpstr>
      <vt:lpstr>Algorithm Visualization w/o Backtracking Steps</vt:lpstr>
      <vt:lpstr>Algorithm Visualization With Backtracking Steps                                   </vt:lpstr>
      <vt:lpstr>Time Complexity</vt:lpstr>
      <vt:lpstr>Time Complexity</vt:lpstr>
      <vt:lpstr>Time Complexity</vt:lpstr>
      <vt:lpstr>Technical Challenges &amp; Conclusion</vt:lpstr>
      <vt:lpstr>Technical Challenges</vt:lpstr>
      <vt:lpstr>Conclusion</vt:lpstr>
      <vt:lpstr>Reference</vt:lpstr>
      <vt:lpstr>Thanks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 Title Here</dc:title>
  <dc:creator>Elliott, Emily</dc:creator>
  <cp:lastModifiedBy>Payal Chavan</cp:lastModifiedBy>
  <cp:revision>3</cp:revision>
  <cp:lastPrinted>2024-08-06T22:12:51Z</cp:lastPrinted>
  <dcterms:created xsi:type="dcterms:W3CDTF">2024-08-06T22:12:51Z</dcterms:created>
  <dcterms:modified xsi:type="dcterms:W3CDTF">2024-08-15T19:58:46Z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0x01010073D63F8989A150479D8981903E704DB9</vt:lpwstr>
  </property>
  <property fmtid="{D5CDD505-2E9C-101B-9397-08002B2CF9AE}" pid="3" name="ICV">
    <vt:lpwstr>488C5A70269D8E3DCA67B266F3F8071A_42</vt:lpwstr>
  </property>
  <property fmtid="{D5CDD505-2E9C-101B-9397-08002B2CF9AE}" pid="4" name="KSOProductBuildVer">
    <vt:lpwstr>1033-6.6.1.8808</vt:lpwstr>
  </property>
</Properties>
</file>